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65" r:id="rId3"/>
    <p:sldId id="277" r:id="rId4"/>
    <p:sldId id="278" r:id="rId5"/>
    <p:sldId id="279" r:id="rId6"/>
    <p:sldId id="258" r:id="rId7"/>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A4E18"/>
    <a:srgbClr val="2F5597"/>
    <a:srgbClr val="404040"/>
    <a:srgbClr val="5959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0" autoAdjust="0"/>
    <p:restoredTop sz="94660"/>
  </p:normalViewPr>
  <p:slideViewPr>
    <p:cSldViewPr snapToGrid="0">
      <p:cViewPr>
        <p:scale>
          <a:sx n="66" d="100"/>
          <a:sy n="66" d="100"/>
        </p:scale>
        <p:origin x="24" y="10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F4C0C0-7847-4ECA-BF5A-3CCAA0BE18A0}" type="datetimeFigureOut">
              <a:rPr lang="zh-TW" altLang="en-US" smtClean="0"/>
              <a:t>2025/6/3</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5F563A-1564-4487-A19D-9D3927A46CA4}" type="slidenum">
              <a:rPr lang="zh-TW" altLang="en-US" smtClean="0"/>
              <a:t>‹#›</a:t>
            </a:fld>
            <a:endParaRPr lang="zh-TW" altLang="en-US"/>
          </a:p>
        </p:txBody>
      </p:sp>
    </p:spTree>
    <p:extLst>
      <p:ext uri="{BB962C8B-B14F-4D97-AF65-F5344CB8AC3E}">
        <p14:creationId xmlns:p14="http://schemas.microsoft.com/office/powerpoint/2010/main" val="1802934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按一下以編輯母片副標題樣式</a:t>
            </a:r>
          </a:p>
        </p:txBody>
      </p:sp>
      <p:sp>
        <p:nvSpPr>
          <p:cNvPr id="4" name="日期版面配置區 3"/>
          <p:cNvSpPr>
            <a:spLocks noGrp="1"/>
          </p:cNvSpPr>
          <p:nvPr>
            <p:ph type="dt" sz="half" idx="10"/>
          </p:nvPr>
        </p:nvSpPr>
        <p:spPr/>
        <p:txBody>
          <a:bodyPr/>
          <a:lstStyle/>
          <a:p>
            <a:fld id="{7DE88459-4F2C-4C9E-8508-DB9AB29146FF}" type="datetimeFigureOut">
              <a:rPr lang="zh-TW" altLang="en-US" smtClean="0"/>
              <a:t>2025/6/3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9B7073A-F810-4435-89F9-4B940BDB8B8F}" type="slidenum">
              <a:rPr lang="zh-TW" altLang="en-US" smtClean="0"/>
              <a:t>‹#›</a:t>
            </a:fld>
            <a:endParaRPr lang="zh-TW" altLang="en-US"/>
          </a:p>
        </p:txBody>
      </p:sp>
    </p:spTree>
    <p:extLst>
      <p:ext uri="{BB962C8B-B14F-4D97-AF65-F5344CB8AC3E}">
        <p14:creationId xmlns:p14="http://schemas.microsoft.com/office/powerpoint/2010/main" val="521381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7DE88459-4F2C-4C9E-8508-DB9AB29146FF}" type="datetimeFigureOut">
              <a:rPr lang="zh-TW" altLang="en-US" smtClean="0"/>
              <a:t>2025/6/3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9B7073A-F810-4435-89F9-4B940BDB8B8F}" type="slidenum">
              <a:rPr lang="zh-TW" altLang="en-US" smtClean="0"/>
              <a:t>‹#›</a:t>
            </a:fld>
            <a:endParaRPr lang="zh-TW" altLang="en-US"/>
          </a:p>
        </p:txBody>
      </p:sp>
    </p:spTree>
    <p:extLst>
      <p:ext uri="{BB962C8B-B14F-4D97-AF65-F5344CB8AC3E}">
        <p14:creationId xmlns:p14="http://schemas.microsoft.com/office/powerpoint/2010/main" val="40435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7DE88459-4F2C-4C9E-8508-DB9AB29146FF}" type="datetimeFigureOut">
              <a:rPr lang="zh-TW" altLang="en-US" smtClean="0"/>
              <a:t>2025/6/3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9B7073A-F810-4435-89F9-4B940BDB8B8F}" type="slidenum">
              <a:rPr lang="zh-TW" altLang="en-US" smtClean="0"/>
              <a:t>‹#›</a:t>
            </a:fld>
            <a:endParaRPr lang="zh-TW" altLang="en-US"/>
          </a:p>
        </p:txBody>
      </p:sp>
    </p:spTree>
    <p:extLst>
      <p:ext uri="{BB962C8B-B14F-4D97-AF65-F5344CB8AC3E}">
        <p14:creationId xmlns:p14="http://schemas.microsoft.com/office/powerpoint/2010/main" val="3413153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7DE88459-4F2C-4C9E-8508-DB9AB29146FF}" type="datetimeFigureOut">
              <a:rPr lang="zh-TW" altLang="en-US" smtClean="0"/>
              <a:t>2025/6/3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9B7073A-F810-4435-89F9-4B940BDB8B8F}" type="slidenum">
              <a:rPr lang="zh-TW" altLang="en-US" smtClean="0"/>
              <a:t>‹#›</a:t>
            </a:fld>
            <a:endParaRPr lang="zh-TW" altLang="en-US"/>
          </a:p>
        </p:txBody>
      </p:sp>
    </p:spTree>
    <p:extLst>
      <p:ext uri="{BB962C8B-B14F-4D97-AF65-F5344CB8AC3E}">
        <p14:creationId xmlns:p14="http://schemas.microsoft.com/office/powerpoint/2010/main" val="3833250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編輯母片文字樣式</a:t>
            </a:r>
          </a:p>
        </p:txBody>
      </p:sp>
      <p:sp>
        <p:nvSpPr>
          <p:cNvPr id="4" name="日期版面配置區 3"/>
          <p:cNvSpPr>
            <a:spLocks noGrp="1"/>
          </p:cNvSpPr>
          <p:nvPr>
            <p:ph type="dt" sz="half" idx="10"/>
          </p:nvPr>
        </p:nvSpPr>
        <p:spPr/>
        <p:txBody>
          <a:bodyPr/>
          <a:lstStyle/>
          <a:p>
            <a:fld id="{7DE88459-4F2C-4C9E-8508-DB9AB29146FF}" type="datetimeFigureOut">
              <a:rPr lang="zh-TW" altLang="en-US" smtClean="0"/>
              <a:t>2025/6/3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9B7073A-F810-4435-89F9-4B940BDB8B8F}" type="slidenum">
              <a:rPr lang="zh-TW" altLang="en-US" smtClean="0"/>
              <a:t>‹#›</a:t>
            </a:fld>
            <a:endParaRPr lang="zh-TW" altLang="en-US"/>
          </a:p>
        </p:txBody>
      </p:sp>
    </p:spTree>
    <p:extLst>
      <p:ext uri="{BB962C8B-B14F-4D97-AF65-F5344CB8AC3E}">
        <p14:creationId xmlns:p14="http://schemas.microsoft.com/office/powerpoint/2010/main" val="1376394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838200" y="1825625"/>
            <a:ext cx="5181600" cy="435133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6172200" y="1825625"/>
            <a:ext cx="5181600" cy="435133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7DE88459-4F2C-4C9E-8508-DB9AB29146FF}" type="datetimeFigureOut">
              <a:rPr lang="zh-TW" altLang="en-US" smtClean="0"/>
              <a:t>2025/6/3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9B7073A-F810-4435-89F9-4B940BDB8B8F}" type="slidenum">
              <a:rPr lang="zh-TW" altLang="en-US" smtClean="0"/>
              <a:t>‹#›</a:t>
            </a:fld>
            <a:endParaRPr lang="zh-TW" altLang="en-US"/>
          </a:p>
        </p:txBody>
      </p:sp>
    </p:spTree>
    <p:extLst>
      <p:ext uri="{BB962C8B-B14F-4D97-AF65-F5344CB8AC3E}">
        <p14:creationId xmlns:p14="http://schemas.microsoft.com/office/powerpoint/2010/main" val="3710171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7DE88459-4F2C-4C9E-8508-DB9AB29146FF}" type="datetimeFigureOut">
              <a:rPr lang="zh-TW" altLang="en-US" smtClean="0"/>
              <a:t>2025/6/3</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79B7073A-F810-4435-89F9-4B940BDB8B8F}" type="slidenum">
              <a:rPr lang="zh-TW" altLang="en-US" smtClean="0"/>
              <a:t>‹#›</a:t>
            </a:fld>
            <a:endParaRPr lang="zh-TW" altLang="en-US"/>
          </a:p>
        </p:txBody>
      </p:sp>
    </p:spTree>
    <p:extLst>
      <p:ext uri="{BB962C8B-B14F-4D97-AF65-F5344CB8AC3E}">
        <p14:creationId xmlns:p14="http://schemas.microsoft.com/office/powerpoint/2010/main" val="3483378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5"/>
            <a:ext cx="10515600" cy="698565"/>
          </a:xfrm>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7DE88459-4F2C-4C9E-8508-DB9AB29146FF}" type="datetimeFigureOut">
              <a:rPr lang="zh-TW" altLang="en-US" smtClean="0"/>
              <a:t>2025/6/3</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79B7073A-F810-4435-89F9-4B940BDB8B8F}" type="slidenum">
              <a:rPr lang="zh-TW" altLang="en-US" smtClean="0"/>
              <a:t>‹#›</a:t>
            </a:fld>
            <a:endParaRPr lang="zh-TW" altLang="en-US"/>
          </a:p>
        </p:txBody>
      </p:sp>
    </p:spTree>
    <p:extLst>
      <p:ext uri="{BB962C8B-B14F-4D97-AF65-F5344CB8AC3E}">
        <p14:creationId xmlns:p14="http://schemas.microsoft.com/office/powerpoint/2010/main" val="1717323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7DE88459-4F2C-4C9E-8508-DB9AB29146FF}" type="datetimeFigureOut">
              <a:rPr lang="zh-TW" altLang="en-US" smtClean="0"/>
              <a:t>2025/6/3</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79B7073A-F810-4435-89F9-4B940BDB8B8F}" type="slidenum">
              <a:rPr lang="zh-TW" altLang="en-US" smtClean="0"/>
              <a:t>‹#›</a:t>
            </a:fld>
            <a:endParaRPr lang="zh-TW" altLang="en-US"/>
          </a:p>
        </p:txBody>
      </p:sp>
    </p:spTree>
    <p:extLst>
      <p:ext uri="{BB962C8B-B14F-4D97-AF65-F5344CB8AC3E}">
        <p14:creationId xmlns:p14="http://schemas.microsoft.com/office/powerpoint/2010/main" val="3662822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日期版面配置區 4"/>
          <p:cNvSpPr>
            <a:spLocks noGrp="1"/>
          </p:cNvSpPr>
          <p:nvPr>
            <p:ph type="dt" sz="half" idx="10"/>
          </p:nvPr>
        </p:nvSpPr>
        <p:spPr/>
        <p:txBody>
          <a:bodyPr/>
          <a:lstStyle/>
          <a:p>
            <a:fld id="{7DE88459-4F2C-4C9E-8508-DB9AB29146FF}" type="datetimeFigureOut">
              <a:rPr lang="zh-TW" altLang="en-US" smtClean="0"/>
              <a:t>2025/6/3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9B7073A-F810-4435-89F9-4B940BDB8B8F}" type="slidenum">
              <a:rPr lang="zh-TW" altLang="en-US" smtClean="0"/>
              <a:t>‹#›</a:t>
            </a:fld>
            <a:endParaRPr lang="zh-TW" altLang="en-US"/>
          </a:p>
        </p:txBody>
      </p:sp>
    </p:spTree>
    <p:extLst>
      <p:ext uri="{BB962C8B-B14F-4D97-AF65-F5344CB8AC3E}">
        <p14:creationId xmlns:p14="http://schemas.microsoft.com/office/powerpoint/2010/main" val="1099760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日期版面配置區 4"/>
          <p:cNvSpPr>
            <a:spLocks noGrp="1"/>
          </p:cNvSpPr>
          <p:nvPr>
            <p:ph type="dt" sz="half" idx="10"/>
          </p:nvPr>
        </p:nvSpPr>
        <p:spPr/>
        <p:txBody>
          <a:bodyPr/>
          <a:lstStyle/>
          <a:p>
            <a:fld id="{7DE88459-4F2C-4C9E-8508-DB9AB29146FF}" type="datetimeFigureOut">
              <a:rPr lang="zh-TW" altLang="en-US" smtClean="0"/>
              <a:t>2025/6/3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9B7073A-F810-4435-89F9-4B940BDB8B8F}" type="slidenum">
              <a:rPr lang="zh-TW" altLang="en-US" smtClean="0"/>
              <a:t>‹#›</a:t>
            </a:fld>
            <a:endParaRPr lang="zh-TW" altLang="en-US"/>
          </a:p>
        </p:txBody>
      </p:sp>
    </p:spTree>
    <p:extLst>
      <p:ext uri="{BB962C8B-B14F-4D97-AF65-F5344CB8AC3E}">
        <p14:creationId xmlns:p14="http://schemas.microsoft.com/office/powerpoint/2010/main" val="218103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E88459-4F2C-4C9E-8508-DB9AB29146FF}" type="datetimeFigureOut">
              <a:rPr lang="zh-TW" altLang="en-US" smtClean="0"/>
              <a:t>2025/6/3</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B7073A-F810-4435-89F9-4B940BDB8B8F}" type="slidenum">
              <a:rPr lang="zh-TW" altLang="en-US" smtClean="0"/>
              <a:t>‹#›</a:t>
            </a:fld>
            <a:endParaRPr lang="zh-TW" altLang="en-US"/>
          </a:p>
        </p:txBody>
      </p:sp>
    </p:spTree>
    <p:extLst>
      <p:ext uri="{BB962C8B-B14F-4D97-AF65-F5344CB8AC3E}">
        <p14:creationId xmlns:p14="http://schemas.microsoft.com/office/powerpoint/2010/main" val="906463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矩形 10"/>
          <p:cNvSpPr/>
          <p:nvPr/>
        </p:nvSpPr>
        <p:spPr>
          <a:xfrm>
            <a:off x="-1" y="0"/>
            <a:ext cx="12192000" cy="5283201"/>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2" name="文字方塊 11"/>
          <p:cNvSpPr txBox="1"/>
          <p:nvPr/>
        </p:nvSpPr>
        <p:spPr>
          <a:xfrm>
            <a:off x="1899980" y="1727129"/>
            <a:ext cx="8392041" cy="1323439"/>
          </a:xfrm>
          <a:prstGeom prst="rect">
            <a:avLst/>
          </a:prstGeom>
          <a:noFill/>
        </p:spPr>
        <p:txBody>
          <a:bodyPr wrap="none" rtlCol="0">
            <a:spAutoFit/>
          </a:bodyPr>
          <a:lstStyle/>
          <a:p>
            <a:pPr algn="ctr"/>
            <a:r>
              <a:rPr lang="zh-TW" altLang="en-US" sz="8000" b="1" dirty="0">
                <a:solidFill>
                  <a:schemeClr val="tx1">
                    <a:lumMod val="75000"/>
                    <a:lumOff val="25000"/>
                  </a:schemeClr>
                </a:solidFill>
                <a:latin typeface="微軟正黑體" panose="020B0604030504040204" pitchFamily="34" charset="-120"/>
                <a:ea typeface="微軟正黑體" panose="020B0604030504040204" pitchFamily="34" charset="-120"/>
              </a:rPr>
              <a:t>學海計畫</a:t>
            </a:r>
            <a:r>
              <a:rPr lang="zh-CN" altLang="en-US" sz="8000" b="1" dirty="0">
                <a:solidFill>
                  <a:schemeClr val="tx1">
                    <a:lumMod val="75000"/>
                    <a:lumOff val="25000"/>
                  </a:schemeClr>
                </a:solidFill>
                <a:latin typeface="微軟正黑體" panose="020B0604030504040204" pitchFamily="34" charset="-120"/>
                <a:ea typeface="微軟正黑體" panose="020B0604030504040204" pitchFamily="34" charset="-120"/>
              </a:rPr>
              <a:t>行前說明</a:t>
            </a:r>
            <a:endParaRPr lang="zh-TW" altLang="en-US" sz="8000" b="1" dirty="0">
              <a:solidFill>
                <a:schemeClr val="tx1">
                  <a:lumMod val="75000"/>
                  <a:lumOff val="25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348319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流程圖: 人工輸入 1"/>
          <p:cNvSpPr/>
          <p:nvPr/>
        </p:nvSpPr>
        <p:spPr>
          <a:xfrm>
            <a:off x="-1971" y="0"/>
            <a:ext cx="12192000" cy="6858000"/>
          </a:xfrm>
          <a:prstGeom prst="flowChartManualInpu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2000" b="1" dirty="0"/>
          </a:p>
        </p:txBody>
      </p:sp>
      <p:sp>
        <p:nvSpPr>
          <p:cNvPr id="3" name="文字方塊 2"/>
          <p:cNvSpPr txBox="1"/>
          <p:nvPr/>
        </p:nvSpPr>
        <p:spPr>
          <a:xfrm>
            <a:off x="548640" y="585216"/>
            <a:ext cx="6955750" cy="1107996"/>
          </a:xfrm>
          <a:prstGeom prst="rect">
            <a:avLst/>
          </a:prstGeom>
          <a:noFill/>
        </p:spPr>
        <p:txBody>
          <a:bodyPr wrap="none" rtlCol="0">
            <a:spAutoFit/>
          </a:bodyPr>
          <a:lstStyle/>
          <a:p>
            <a:r>
              <a:rPr lang="zh-TW" altLang="en-US" sz="6600" b="1" dirty="0">
                <a:solidFill>
                  <a:schemeClr val="tx1">
                    <a:lumMod val="65000"/>
                    <a:lumOff val="35000"/>
                  </a:schemeClr>
                </a:solidFill>
                <a:latin typeface="微軟正黑體" panose="020B0604030504040204" pitchFamily="34" charset="-120"/>
                <a:ea typeface="微軟正黑體" panose="020B0604030504040204" pitchFamily="34" charset="-120"/>
              </a:rPr>
              <a:t>學海計畫申請方法</a:t>
            </a:r>
          </a:p>
        </p:txBody>
      </p:sp>
      <p:sp>
        <p:nvSpPr>
          <p:cNvPr id="4" name="文字方塊 3"/>
          <p:cNvSpPr txBox="1"/>
          <p:nvPr/>
        </p:nvSpPr>
        <p:spPr>
          <a:xfrm>
            <a:off x="4612294" y="1693212"/>
            <a:ext cx="6739128" cy="1292662"/>
          </a:xfrm>
          <a:prstGeom prst="rect">
            <a:avLst/>
          </a:prstGeom>
          <a:noFill/>
        </p:spPr>
        <p:txBody>
          <a:bodyPr wrap="square" rtlCol="0">
            <a:spAutoFit/>
          </a:bodyPr>
          <a:lstStyle/>
          <a:p>
            <a:pPr>
              <a:lnSpc>
                <a:spcPct val="150000"/>
              </a:lnSpc>
            </a:pPr>
            <a:r>
              <a:rPr lang="zh-TW" altLang="zh-TW" sz="2800" dirty="0">
                <a:latin typeface="微軟正黑體" panose="020B0604030504040204" pitchFamily="34" charset="-120"/>
                <a:ea typeface="微軟正黑體" panose="020B0604030504040204" pitchFamily="34" charset="-120"/>
              </a:rPr>
              <a:t>依照</a:t>
            </a:r>
            <a:r>
              <a:rPr lang="zh-TW" altLang="zh-TW" sz="2800" b="1" dirty="0">
                <a:latin typeface="微軟正黑體" panose="020B0604030504040204" pitchFamily="34" charset="-120"/>
                <a:ea typeface="微軟正黑體" panose="020B0604030504040204" pitchFamily="34" charset="-120"/>
              </a:rPr>
              <a:t>各薦送學校</a:t>
            </a:r>
            <a:r>
              <a:rPr lang="zh-TW" altLang="zh-TW" sz="2800" dirty="0">
                <a:latin typeface="微軟正黑體" panose="020B0604030504040204" pitchFamily="34" charset="-120"/>
                <a:ea typeface="微軟正黑體" panose="020B0604030504040204" pitchFamily="34" charset="-120"/>
              </a:rPr>
              <a:t>每年公布之申請簡章辦理</a:t>
            </a:r>
          </a:p>
          <a:p>
            <a:pPr>
              <a:lnSpc>
                <a:spcPct val="150000"/>
              </a:lnSpc>
            </a:pPr>
            <a:r>
              <a:rPr lang="zh-TW" altLang="en-US" sz="2400" dirty="0">
                <a:latin typeface="微軟正黑體" panose="020B0604030504040204" pitchFamily="34" charset="-120"/>
                <a:ea typeface="微軟正黑體" panose="020B0604030504040204" pitchFamily="34" charset="-120"/>
              </a:rPr>
              <a:t>   </a:t>
            </a:r>
          </a:p>
        </p:txBody>
      </p:sp>
      <p:sp>
        <p:nvSpPr>
          <p:cNvPr id="9" name="圓角矩形 8"/>
          <p:cNvSpPr/>
          <p:nvPr/>
        </p:nvSpPr>
        <p:spPr>
          <a:xfrm>
            <a:off x="1146718" y="1783712"/>
            <a:ext cx="3465576" cy="617578"/>
          </a:xfrm>
          <a:prstGeom prst="round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相關條件及申請時程 </a:t>
            </a:r>
          </a:p>
        </p:txBody>
      </p:sp>
      <p:grpSp>
        <p:nvGrpSpPr>
          <p:cNvPr id="19" name="群組 18"/>
          <p:cNvGrpSpPr/>
          <p:nvPr/>
        </p:nvGrpSpPr>
        <p:grpSpPr>
          <a:xfrm>
            <a:off x="8654879" y="6284621"/>
            <a:ext cx="3356452" cy="457200"/>
            <a:chOff x="8222206" y="6413824"/>
            <a:chExt cx="3356452" cy="457200"/>
          </a:xfrm>
        </p:grpSpPr>
        <p:grpSp>
          <p:nvGrpSpPr>
            <p:cNvPr id="20" name="群組 19"/>
            <p:cNvGrpSpPr/>
            <p:nvPr/>
          </p:nvGrpSpPr>
          <p:grpSpPr>
            <a:xfrm>
              <a:off x="8222206" y="6413824"/>
              <a:ext cx="2734335" cy="457200"/>
              <a:chOff x="8446586" y="6014911"/>
              <a:chExt cx="2734335" cy="515877"/>
            </a:xfrm>
          </p:grpSpPr>
          <p:sp>
            <p:nvSpPr>
              <p:cNvPr id="24" name="圓角矩形 23"/>
              <p:cNvSpPr/>
              <p:nvPr/>
            </p:nvSpPr>
            <p:spPr>
              <a:xfrm>
                <a:off x="8446586" y="6014911"/>
                <a:ext cx="2734335" cy="51587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5" name="文字方塊 24"/>
              <p:cNvSpPr txBox="1"/>
              <p:nvPr/>
            </p:nvSpPr>
            <p:spPr>
              <a:xfrm>
                <a:off x="8531538" y="6082174"/>
                <a:ext cx="2564430" cy="416732"/>
              </a:xfrm>
              <a:prstGeom prst="rect">
                <a:avLst/>
              </a:prstGeom>
              <a:noFill/>
            </p:spPr>
            <p:txBody>
              <a:bodyPr wrap="square" rtlCol="0">
                <a:spAutoFit/>
              </a:bodyPr>
              <a:lstStyle/>
              <a:p>
                <a:pPr algn="ctr"/>
                <a:r>
                  <a:rPr lang="zh-TW" altLang="en-US" dirty="0">
                    <a:latin typeface="微軟正黑體" panose="020B0604030504040204" pitchFamily="34" charset="-120"/>
                    <a:ea typeface="微軟正黑體" panose="020B0604030504040204" pitchFamily="34" charset="-120"/>
                  </a:rPr>
                  <a:t>我可以拿多少？去多久？</a:t>
                </a:r>
              </a:p>
            </p:txBody>
          </p:sp>
        </p:grpSp>
        <p:sp>
          <p:nvSpPr>
            <p:cNvPr id="21" name="＞形箭號 20"/>
            <p:cNvSpPr/>
            <p:nvPr/>
          </p:nvSpPr>
          <p:spPr>
            <a:xfrm>
              <a:off x="11384064" y="6413824"/>
              <a:ext cx="194594" cy="444176"/>
            </a:xfrm>
            <a:prstGeom prst="chevron">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zh-TW" altLang="en-US">
                <a:solidFill>
                  <a:schemeClr val="tx1"/>
                </a:solidFill>
              </a:endParaRPr>
            </a:p>
          </p:txBody>
        </p:sp>
        <p:sp>
          <p:nvSpPr>
            <p:cNvPr id="22" name="＞形箭號 21"/>
            <p:cNvSpPr/>
            <p:nvPr/>
          </p:nvSpPr>
          <p:spPr>
            <a:xfrm>
              <a:off x="11190774" y="6413824"/>
              <a:ext cx="194594" cy="444176"/>
            </a:xfrm>
            <a:prstGeom prst="chevron">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zh-TW" altLang="en-US">
                <a:solidFill>
                  <a:schemeClr val="tx1"/>
                </a:solidFill>
              </a:endParaRPr>
            </a:p>
          </p:txBody>
        </p:sp>
        <p:sp>
          <p:nvSpPr>
            <p:cNvPr id="23" name="＞形箭號 22"/>
            <p:cNvSpPr/>
            <p:nvPr/>
          </p:nvSpPr>
          <p:spPr>
            <a:xfrm>
              <a:off x="10994335" y="6413824"/>
              <a:ext cx="194594" cy="444176"/>
            </a:xfrm>
            <a:prstGeom prst="chevron">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zh-TW" altLang="en-US">
                <a:solidFill>
                  <a:schemeClr val="tx1"/>
                </a:solidFill>
              </a:endParaRPr>
            </a:p>
          </p:txBody>
        </p:sp>
      </p:grpSp>
      <p:grpSp>
        <p:nvGrpSpPr>
          <p:cNvPr id="12" name="群組 11"/>
          <p:cNvGrpSpPr/>
          <p:nvPr/>
        </p:nvGrpSpPr>
        <p:grpSpPr>
          <a:xfrm>
            <a:off x="1648186" y="2633879"/>
            <a:ext cx="8891685" cy="2458123"/>
            <a:chOff x="1975105" y="2822125"/>
            <a:chExt cx="8891685" cy="2458123"/>
          </a:xfrm>
        </p:grpSpPr>
        <p:sp>
          <p:nvSpPr>
            <p:cNvPr id="8" name="圓角矩形 7"/>
            <p:cNvSpPr/>
            <p:nvPr/>
          </p:nvSpPr>
          <p:spPr>
            <a:xfrm>
              <a:off x="1975105" y="2822125"/>
              <a:ext cx="8565662" cy="2458123"/>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nvGrpSpPr>
            <p:cNvPr id="6" name="群組 5"/>
            <p:cNvGrpSpPr/>
            <p:nvPr/>
          </p:nvGrpSpPr>
          <p:grpSpPr>
            <a:xfrm>
              <a:off x="2344582" y="3750813"/>
              <a:ext cx="8522208" cy="617578"/>
              <a:chOff x="2368296" y="3365332"/>
              <a:chExt cx="8522208" cy="617578"/>
            </a:xfrm>
          </p:grpSpPr>
          <p:sp>
            <p:nvSpPr>
              <p:cNvPr id="13" name="圓角矩形 12"/>
              <p:cNvSpPr/>
              <p:nvPr/>
            </p:nvSpPr>
            <p:spPr>
              <a:xfrm>
                <a:off x="2368296" y="3365332"/>
                <a:ext cx="1837944" cy="617578"/>
              </a:xfrm>
              <a:prstGeom prst="round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出國期間</a:t>
                </a:r>
              </a:p>
            </p:txBody>
          </p:sp>
          <p:sp>
            <p:nvSpPr>
              <p:cNvPr id="16" name="文字方塊 15"/>
              <p:cNvSpPr txBox="1"/>
              <p:nvPr/>
            </p:nvSpPr>
            <p:spPr>
              <a:xfrm>
                <a:off x="4645152" y="3443659"/>
                <a:ext cx="6245352" cy="523220"/>
              </a:xfrm>
              <a:prstGeom prst="rect">
                <a:avLst/>
              </a:prstGeom>
              <a:noFill/>
            </p:spPr>
            <p:txBody>
              <a:bodyPr wrap="square" rtlCol="0">
                <a:spAutoFit/>
              </a:bodyPr>
              <a:lstStyle/>
              <a:p>
                <a:r>
                  <a:rPr lang="zh-TW" altLang="en-US" sz="2800" dirty="0">
                    <a:latin typeface="微軟正黑體" panose="020B0604030504040204" pitchFamily="34" charset="-120"/>
                    <a:ea typeface="微軟正黑體" panose="020B0604030504040204" pitchFamily="34" charset="-120"/>
                  </a:rPr>
                  <a:t>應保有</a:t>
                </a:r>
                <a:r>
                  <a:rPr lang="zh-TW" altLang="zh-TW" sz="2800" b="1" dirty="0">
                    <a:latin typeface="微軟正黑體" panose="020B0604030504040204" pitchFamily="34" charset="-120"/>
                    <a:ea typeface="微軟正黑體" panose="020B0604030504040204" pitchFamily="34" charset="-120"/>
                  </a:rPr>
                  <a:t>「學生」</a:t>
                </a:r>
                <a:r>
                  <a:rPr lang="zh-TW" altLang="zh-TW" sz="2800" dirty="0">
                    <a:latin typeface="微軟正黑體" panose="020B0604030504040204" pitchFamily="34" charset="-120"/>
                    <a:ea typeface="微軟正黑體" panose="020B0604030504040204" pitchFamily="34" charset="-120"/>
                  </a:rPr>
                  <a:t>身分</a:t>
                </a:r>
                <a:r>
                  <a:rPr lang="en-US" altLang="zh-TW" sz="2800" dirty="0">
                    <a:latin typeface="微軟正黑體" panose="020B0604030504040204" pitchFamily="34" charset="-120"/>
                    <a:ea typeface="微軟正黑體" panose="020B0604030504040204" pitchFamily="34" charset="-120"/>
                  </a:rPr>
                  <a:t>(</a:t>
                </a:r>
                <a:r>
                  <a:rPr lang="zh-TW" altLang="en-US" sz="2800" dirty="0">
                    <a:latin typeface="微軟正黑體" panose="020B0604030504040204" pitchFamily="34" charset="-120"/>
                    <a:ea typeface="微軟正黑體" panose="020B0604030504040204" pitchFamily="34" charset="-120"/>
                  </a:rPr>
                  <a:t>不得辦理休學</a:t>
                </a:r>
                <a:r>
                  <a:rPr lang="en-US" altLang="zh-TW" sz="2800" dirty="0">
                    <a:latin typeface="微軟正黑體" panose="020B0604030504040204" pitchFamily="34" charset="-120"/>
                    <a:ea typeface="微軟正黑體" panose="020B0604030504040204" pitchFamily="34" charset="-120"/>
                  </a:rPr>
                  <a:t>)</a:t>
                </a:r>
                <a:endParaRPr lang="zh-TW" altLang="en-US" sz="2800" dirty="0"/>
              </a:p>
            </p:txBody>
          </p:sp>
        </p:grpSp>
        <p:grpSp>
          <p:nvGrpSpPr>
            <p:cNvPr id="5" name="群組 4"/>
            <p:cNvGrpSpPr/>
            <p:nvPr/>
          </p:nvGrpSpPr>
          <p:grpSpPr>
            <a:xfrm>
              <a:off x="2344582" y="2880987"/>
              <a:ext cx="8034975" cy="738664"/>
              <a:chOff x="2361753" y="4107279"/>
              <a:chExt cx="8034975" cy="738664"/>
            </a:xfrm>
          </p:grpSpPr>
          <p:sp>
            <p:nvSpPr>
              <p:cNvPr id="11" name="圓角矩形 10"/>
              <p:cNvSpPr/>
              <p:nvPr/>
            </p:nvSpPr>
            <p:spPr>
              <a:xfrm>
                <a:off x="2361753" y="4174158"/>
                <a:ext cx="1844487" cy="617578"/>
              </a:xfrm>
              <a:prstGeom prst="round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出國前</a:t>
                </a:r>
              </a:p>
            </p:txBody>
          </p:sp>
          <p:sp>
            <p:nvSpPr>
              <p:cNvPr id="14" name="文字方塊 13"/>
              <p:cNvSpPr txBox="1"/>
              <p:nvPr/>
            </p:nvSpPr>
            <p:spPr>
              <a:xfrm>
                <a:off x="4645152" y="4107279"/>
                <a:ext cx="5751576" cy="738664"/>
              </a:xfrm>
              <a:prstGeom prst="rect">
                <a:avLst/>
              </a:prstGeom>
              <a:noFill/>
            </p:spPr>
            <p:txBody>
              <a:bodyPr wrap="square" rtlCol="0">
                <a:spAutoFit/>
              </a:bodyPr>
              <a:lstStyle/>
              <a:p>
                <a:pPr>
                  <a:lnSpc>
                    <a:spcPct val="150000"/>
                  </a:lnSpc>
                </a:pPr>
                <a:r>
                  <a:rPr lang="zh-TW" altLang="zh-TW" sz="2800" dirty="0">
                    <a:latin typeface="微軟正黑體" panose="020B0604030504040204" pitchFamily="34" charset="-120"/>
                    <a:ea typeface="微軟正黑體" panose="020B0604030504040204" pitchFamily="34" charset="-120"/>
                  </a:rPr>
                  <a:t>與薦送學校簽訂</a:t>
                </a:r>
                <a:r>
                  <a:rPr lang="zh-TW" altLang="zh-TW" sz="2800" b="1" dirty="0">
                    <a:latin typeface="微軟正黑體" panose="020B0604030504040204" pitchFamily="34" charset="-120"/>
                    <a:ea typeface="微軟正黑體" panose="020B0604030504040204" pitchFamily="34" charset="-120"/>
                  </a:rPr>
                  <a:t>行政契約書</a:t>
                </a:r>
              </a:p>
            </p:txBody>
          </p:sp>
        </p:grpSp>
        <p:sp>
          <p:nvSpPr>
            <p:cNvPr id="26" name="圓角矩形 25"/>
            <p:cNvSpPr/>
            <p:nvPr/>
          </p:nvSpPr>
          <p:spPr>
            <a:xfrm>
              <a:off x="2344582" y="4553760"/>
              <a:ext cx="1844487" cy="617578"/>
            </a:xfrm>
            <a:prstGeom prst="round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返國後</a:t>
              </a:r>
            </a:p>
          </p:txBody>
        </p:sp>
        <p:sp>
          <p:nvSpPr>
            <p:cNvPr id="27" name="文字方塊 26"/>
            <p:cNvSpPr txBox="1"/>
            <p:nvPr/>
          </p:nvSpPr>
          <p:spPr>
            <a:xfrm>
              <a:off x="4627981" y="4489518"/>
              <a:ext cx="5751576" cy="738664"/>
            </a:xfrm>
            <a:prstGeom prst="rect">
              <a:avLst/>
            </a:prstGeom>
            <a:noFill/>
          </p:spPr>
          <p:txBody>
            <a:bodyPr wrap="square" rtlCol="0">
              <a:spAutoFit/>
            </a:bodyPr>
            <a:lstStyle/>
            <a:p>
              <a:pPr>
                <a:lnSpc>
                  <a:spcPct val="150000"/>
                </a:lnSpc>
              </a:pPr>
              <a:r>
                <a:rPr lang="zh-TW" altLang="en-US" sz="2800" dirty="0">
                  <a:latin typeface="微軟正黑體" panose="020B0604030504040204" pitchFamily="34" charset="-120"/>
                  <a:ea typeface="微軟正黑體" panose="020B0604030504040204" pitchFamily="34" charset="-120"/>
                </a:rPr>
                <a:t>向原薦送學校</a:t>
              </a:r>
              <a:r>
                <a:rPr lang="zh-TW" altLang="en-US" sz="2800" b="1" dirty="0">
                  <a:latin typeface="微軟正黑體" panose="020B0604030504040204" pitchFamily="34" charset="-120"/>
                  <a:ea typeface="微軟正黑體" panose="020B0604030504040204" pitchFamily="34" charset="-120"/>
                </a:rPr>
                <a:t>報到並上傳心得</a:t>
              </a:r>
              <a:endParaRPr lang="zh-TW" altLang="zh-TW" sz="2800" b="1" dirty="0">
                <a:latin typeface="微軟正黑體" panose="020B0604030504040204" pitchFamily="34" charset="-120"/>
                <a:ea typeface="微軟正黑體" panose="020B0604030504040204" pitchFamily="34" charset="-120"/>
              </a:endParaRPr>
            </a:p>
          </p:txBody>
        </p:sp>
      </p:grpSp>
      <p:sp>
        <p:nvSpPr>
          <p:cNvPr id="15" name="圓角矩形 14"/>
          <p:cNvSpPr/>
          <p:nvPr/>
        </p:nvSpPr>
        <p:spPr>
          <a:xfrm>
            <a:off x="548640" y="5490051"/>
            <a:ext cx="7725421" cy="12517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TW" dirty="0">
                <a:solidFill>
                  <a:schemeClr val="tx1"/>
                </a:solidFill>
              </a:rPr>
              <a:t>※</a:t>
            </a:r>
            <a:r>
              <a:rPr lang="zh-TW" altLang="en-US" dirty="0">
                <a:solidFill>
                  <a:schemeClr val="tx1"/>
                </a:solidFill>
                <a:latin typeface="微軟正黑體" panose="020B0604030504040204" pitchFamily="34" charset="-120"/>
                <a:ea typeface="微軟正黑體" panose="020B0604030504040204" pitchFamily="34" charset="-120"/>
              </a:rPr>
              <a:t>學海惜珠則須另外準備以下資料：</a:t>
            </a:r>
          </a:p>
          <a:p>
            <a:r>
              <a:rPr lang="zh-TW" altLang="en-US" dirty="0">
                <a:solidFill>
                  <a:schemeClr val="tx1"/>
                </a:solidFill>
                <a:latin typeface="微軟正黑體" panose="020B0604030504040204" pitchFamily="34" charset="-120"/>
                <a:ea typeface="微軟正黑體" panose="020B0604030504040204" pitchFamily="34" charset="-120"/>
              </a:rPr>
              <a:t>   國外研修計畫書、學業成績單、外國語言能力證明、中低收入相關補助</a:t>
            </a:r>
            <a:endParaRPr lang="en-US" altLang="zh-TW" dirty="0">
              <a:solidFill>
                <a:schemeClr val="tx1"/>
              </a:solidFill>
              <a:latin typeface="微軟正黑體" panose="020B0604030504040204" pitchFamily="34" charset="-120"/>
              <a:ea typeface="微軟正黑體" panose="020B0604030504040204" pitchFamily="34" charset="-120"/>
            </a:endParaRPr>
          </a:p>
          <a:p>
            <a:r>
              <a:rPr lang="en-US" altLang="zh-TW" dirty="0">
                <a:solidFill>
                  <a:schemeClr val="tx1"/>
                </a:solidFill>
                <a:latin typeface="微軟正黑體" panose="020B0604030504040204" pitchFamily="34" charset="-120"/>
                <a:ea typeface="微軟正黑體" panose="020B0604030504040204" pitchFamily="34" charset="-120"/>
              </a:rPr>
              <a:t>   </a:t>
            </a:r>
            <a:r>
              <a:rPr lang="zh-TW" altLang="en-US" dirty="0">
                <a:solidFill>
                  <a:schemeClr val="tx1"/>
                </a:solidFill>
                <a:latin typeface="微軟正黑體" panose="020B0604030504040204" pitchFamily="34" charset="-120"/>
                <a:ea typeface="微軟正黑體" panose="020B0604030504040204" pitchFamily="34" charset="-120"/>
              </a:rPr>
              <a:t>證明及戶口名簿影本</a:t>
            </a:r>
            <a:r>
              <a:rPr lang="en-US" altLang="zh-TW" dirty="0">
                <a:solidFill>
                  <a:schemeClr val="tx1"/>
                </a:solidFill>
                <a:latin typeface="微軟正黑體" panose="020B0604030504040204" pitchFamily="34" charset="-120"/>
                <a:ea typeface="微軟正黑體" panose="020B0604030504040204" pitchFamily="34" charset="-120"/>
              </a:rPr>
              <a:t>(</a:t>
            </a:r>
            <a:r>
              <a:rPr lang="zh-TW" altLang="en-US" dirty="0">
                <a:solidFill>
                  <a:schemeClr val="tx1"/>
                </a:solidFill>
                <a:latin typeface="微軟正黑體" panose="020B0604030504040204" pitchFamily="34" charset="-120"/>
                <a:ea typeface="微軟正黑體" panose="020B0604030504040204" pitchFamily="34" charset="-120"/>
              </a:rPr>
              <a:t>註明與正本相符並親筆簽名</a:t>
            </a:r>
            <a:r>
              <a:rPr lang="en-US" altLang="zh-TW" dirty="0">
                <a:solidFill>
                  <a:schemeClr val="tx1"/>
                </a:solidFill>
                <a:latin typeface="微軟正黑體" panose="020B0604030504040204" pitchFamily="34" charset="-120"/>
                <a:ea typeface="微軟正黑體" panose="020B0604030504040204" pitchFamily="34" charset="-120"/>
              </a:rPr>
              <a:t>)</a:t>
            </a:r>
            <a:r>
              <a:rPr lang="zh-TW" altLang="en-US" dirty="0">
                <a:solidFill>
                  <a:schemeClr val="tx1"/>
                </a:solidFill>
                <a:latin typeface="微軟正黑體" panose="020B0604030504040204" pitchFamily="34" charset="-120"/>
                <a:ea typeface="微軟正黑體" panose="020B0604030504040204" pitchFamily="34" charset="-120"/>
              </a:rPr>
              <a:t>等資料</a:t>
            </a:r>
            <a:endParaRPr lang="en-US" altLang="zh-TW" dirty="0">
              <a:solidFill>
                <a:schemeClr val="tx1"/>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278105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流程圖: 人工輸入 1"/>
          <p:cNvSpPr/>
          <p:nvPr/>
        </p:nvSpPr>
        <p:spPr>
          <a:xfrm>
            <a:off x="-1971" y="0"/>
            <a:ext cx="12192000" cy="6858000"/>
          </a:xfrm>
          <a:prstGeom prst="flowChartManualInpu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2000" b="1" dirty="0"/>
          </a:p>
        </p:txBody>
      </p:sp>
      <p:graphicFrame>
        <p:nvGraphicFramePr>
          <p:cNvPr id="28" name="內容版面配置區 3"/>
          <p:cNvGraphicFramePr>
            <a:graphicFrameLocks/>
          </p:cNvGraphicFramePr>
          <p:nvPr>
            <p:extLst>
              <p:ext uri="{D42A27DB-BD31-4B8C-83A1-F6EECF244321}">
                <p14:modId xmlns:p14="http://schemas.microsoft.com/office/powerpoint/2010/main" val="1187126387"/>
              </p:ext>
            </p:extLst>
          </p:nvPr>
        </p:nvGraphicFramePr>
        <p:xfrm>
          <a:off x="841248" y="2122980"/>
          <a:ext cx="10515601" cy="3793188"/>
        </p:xfrm>
        <a:graphic>
          <a:graphicData uri="http://schemas.openxmlformats.org/drawingml/2006/table">
            <a:tbl>
              <a:tblPr firstRow="1" bandRow="1">
                <a:tableStyleId>{5C22544A-7EE6-4342-B048-85BDC9FD1C3A}</a:tableStyleId>
              </a:tblPr>
              <a:tblGrid>
                <a:gridCol w="1049197">
                  <a:extLst>
                    <a:ext uri="{9D8B030D-6E8A-4147-A177-3AD203B41FA5}">
                      <a16:colId xmlns:a16="http://schemas.microsoft.com/office/drawing/2014/main" val="133141286"/>
                    </a:ext>
                  </a:extLst>
                </a:gridCol>
                <a:gridCol w="2516963">
                  <a:extLst>
                    <a:ext uri="{9D8B030D-6E8A-4147-A177-3AD203B41FA5}">
                      <a16:colId xmlns:a16="http://schemas.microsoft.com/office/drawing/2014/main" val="705633542"/>
                    </a:ext>
                  </a:extLst>
                </a:gridCol>
                <a:gridCol w="2216239">
                  <a:extLst>
                    <a:ext uri="{9D8B030D-6E8A-4147-A177-3AD203B41FA5}">
                      <a16:colId xmlns:a16="http://schemas.microsoft.com/office/drawing/2014/main" val="2921001460"/>
                    </a:ext>
                  </a:extLst>
                </a:gridCol>
                <a:gridCol w="2366601">
                  <a:extLst>
                    <a:ext uri="{9D8B030D-6E8A-4147-A177-3AD203B41FA5}">
                      <a16:colId xmlns:a16="http://schemas.microsoft.com/office/drawing/2014/main" val="2809025766"/>
                    </a:ext>
                  </a:extLst>
                </a:gridCol>
                <a:gridCol w="2366601">
                  <a:extLst>
                    <a:ext uri="{9D8B030D-6E8A-4147-A177-3AD203B41FA5}">
                      <a16:colId xmlns:a16="http://schemas.microsoft.com/office/drawing/2014/main" val="4037174446"/>
                    </a:ext>
                  </a:extLst>
                </a:gridCol>
              </a:tblGrid>
              <a:tr h="492311">
                <a:tc>
                  <a:txBody>
                    <a:bodyPr/>
                    <a:lstStyle/>
                    <a:p>
                      <a:pPr marL="0" algn="ctr" defTabSz="914400" rtl="0" eaLnBrk="1" latinLnBrk="0" hangingPunct="1"/>
                      <a:r>
                        <a:rPr lang="zh-TW" altLang="en-US" sz="1400" b="1" kern="1200" dirty="0">
                          <a:solidFill>
                            <a:schemeClr val="bg1"/>
                          </a:solidFill>
                          <a:latin typeface="微軟正黑體" panose="020B0604030504040204" pitchFamily="34" charset="-120"/>
                          <a:ea typeface="微軟正黑體" panose="020B0604030504040204" pitchFamily="34" charset="-120"/>
                          <a:cs typeface="+mn-cs"/>
                        </a:rPr>
                        <a:t>比較項目</a:t>
                      </a:r>
                    </a:p>
                  </a:txBody>
                  <a:tcPr anchor="ctr">
                    <a:solidFill>
                      <a:schemeClr val="accent5">
                        <a:lumMod val="60000"/>
                        <a:lumOff val="40000"/>
                      </a:schemeClr>
                    </a:solidFill>
                  </a:tcPr>
                </a:tc>
                <a:tc>
                  <a:txBody>
                    <a:bodyPr/>
                    <a:lstStyle/>
                    <a:p>
                      <a:pPr marL="0" algn="ctr" defTabSz="914400" rtl="0" eaLnBrk="1" latinLnBrk="0" hangingPunct="1"/>
                      <a:r>
                        <a:rPr lang="zh-TW" altLang="en-US" sz="1400" b="1" kern="1200" dirty="0">
                          <a:solidFill>
                            <a:schemeClr val="bg1"/>
                          </a:solidFill>
                          <a:latin typeface="微軟正黑體" panose="020B0604030504040204" pitchFamily="34" charset="-120"/>
                          <a:ea typeface="微軟正黑體" panose="020B0604030504040204" pitchFamily="34" charset="-120"/>
                          <a:cs typeface="+mn-cs"/>
                        </a:rPr>
                        <a:t>學海飛颺</a:t>
                      </a:r>
                    </a:p>
                  </a:txBody>
                  <a:tcPr anchor="ctr">
                    <a:solidFill>
                      <a:schemeClr val="accent5">
                        <a:lumMod val="60000"/>
                        <a:lumOff val="40000"/>
                      </a:schemeClr>
                    </a:solidFill>
                  </a:tcPr>
                </a:tc>
                <a:tc>
                  <a:txBody>
                    <a:bodyPr/>
                    <a:lstStyle/>
                    <a:p>
                      <a:pPr marL="0" algn="ctr" defTabSz="914400" rtl="0" eaLnBrk="1" latinLnBrk="0" hangingPunct="1"/>
                      <a:r>
                        <a:rPr lang="zh-TW" altLang="en-US" sz="1400" b="1" kern="1200" dirty="0">
                          <a:solidFill>
                            <a:schemeClr val="bg1"/>
                          </a:solidFill>
                          <a:latin typeface="微軟正黑體" panose="020B0604030504040204" pitchFamily="34" charset="-120"/>
                          <a:ea typeface="微軟正黑體" panose="020B0604030504040204" pitchFamily="34" charset="-120"/>
                          <a:cs typeface="+mn-cs"/>
                        </a:rPr>
                        <a:t>學海惜珠</a:t>
                      </a:r>
                    </a:p>
                  </a:txBody>
                  <a:tcPr anchor="ctr">
                    <a:solidFill>
                      <a:schemeClr val="accent5">
                        <a:lumMod val="60000"/>
                        <a:lumOff val="40000"/>
                      </a:schemeClr>
                    </a:solidFill>
                  </a:tcPr>
                </a:tc>
                <a:tc>
                  <a:txBody>
                    <a:bodyPr/>
                    <a:lstStyle/>
                    <a:p>
                      <a:pPr marL="0" algn="ctr" defTabSz="914400" rtl="0" eaLnBrk="1" latinLnBrk="0" hangingPunct="1"/>
                      <a:r>
                        <a:rPr lang="zh-TW" altLang="en-US" sz="1400" b="1" kern="1200" dirty="0">
                          <a:solidFill>
                            <a:schemeClr val="bg1"/>
                          </a:solidFill>
                          <a:latin typeface="微軟正黑體" panose="020B0604030504040204" pitchFamily="34" charset="-120"/>
                          <a:ea typeface="微軟正黑體" panose="020B0604030504040204" pitchFamily="34" charset="-120"/>
                          <a:cs typeface="+mn-cs"/>
                        </a:rPr>
                        <a:t>學海築夢</a:t>
                      </a:r>
                    </a:p>
                  </a:txBody>
                  <a:tcPr anchor="ctr">
                    <a:solidFill>
                      <a:schemeClr val="accent5">
                        <a:lumMod val="60000"/>
                        <a:lumOff val="40000"/>
                      </a:schemeClr>
                    </a:solidFill>
                  </a:tcPr>
                </a:tc>
                <a:tc>
                  <a:txBody>
                    <a:bodyPr/>
                    <a:lstStyle/>
                    <a:p>
                      <a:pPr marL="0" algn="ctr" defTabSz="914400" rtl="0" eaLnBrk="1" latinLnBrk="0" hangingPunct="1"/>
                      <a:r>
                        <a:rPr lang="zh-TW" altLang="en-US" sz="1400" b="1" kern="1200" dirty="0">
                          <a:solidFill>
                            <a:schemeClr val="bg1"/>
                          </a:solidFill>
                          <a:latin typeface="微軟正黑體" panose="020B0604030504040204" pitchFamily="34" charset="-120"/>
                          <a:ea typeface="微軟正黑體" panose="020B0604030504040204" pitchFamily="34" charset="-120"/>
                          <a:cs typeface="+mn-cs"/>
                        </a:rPr>
                        <a:t>新南向學海築夢</a:t>
                      </a:r>
                    </a:p>
                  </a:txBody>
                  <a:tcPr anchor="ctr">
                    <a:solidFill>
                      <a:schemeClr val="accent5">
                        <a:lumMod val="60000"/>
                        <a:lumOff val="40000"/>
                      </a:schemeClr>
                    </a:solidFill>
                  </a:tcPr>
                </a:tc>
                <a:extLst>
                  <a:ext uri="{0D108BD9-81ED-4DB2-BD59-A6C34878D82A}">
                    <a16:rowId xmlns:a16="http://schemas.microsoft.com/office/drawing/2014/main" val="933172639"/>
                  </a:ext>
                </a:extLst>
              </a:tr>
              <a:tr h="1387424">
                <a:tc>
                  <a:txBody>
                    <a:bodyPr/>
                    <a:lstStyle/>
                    <a:p>
                      <a:pPr marL="0" algn="ctr" defTabSz="914400" rtl="0" eaLnBrk="1" latinLnBrk="0" hangingPunct="1"/>
                      <a:r>
                        <a:rPr lang="zh-TW" altLang="en-US" sz="1400" b="1" kern="1200" dirty="0">
                          <a:solidFill>
                            <a:schemeClr val="bg1"/>
                          </a:solidFill>
                          <a:latin typeface="微軟正黑體" panose="020B0604030504040204" pitchFamily="34" charset="-120"/>
                          <a:ea typeface="微軟正黑體" panose="020B0604030504040204" pitchFamily="34" charset="-120"/>
                          <a:cs typeface="+mn-cs"/>
                        </a:rPr>
                        <a:t>補助期限</a:t>
                      </a:r>
                    </a:p>
                  </a:txBody>
                  <a:tcPr anchor="ctr">
                    <a:solidFill>
                      <a:schemeClr val="accent5">
                        <a:lumMod val="60000"/>
                        <a:lumOff val="40000"/>
                      </a:schemeClr>
                    </a:solidFill>
                  </a:tcPr>
                </a:tc>
                <a:tc gridSpan="2">
                  <a:txBody>
                    <a:bodyPr/>
                    <a:lstStyle/>
                    <a:p>
                      <a:pPr algn="ctr"/>
                      <a:r>
                        <a:rPr lang="zh-TW" altLang="en-US" sz="1400" kern="1200" dirty="0">
                          <a:solidFill>
                            <a:schemeClr val="tx1">
                              <a:lumMod val="65000"/>
                              <a:lumOff val="35000"/>
                            </a:schemeClr>
                          </a:solidFill>
                          <a:latin typeface="微軟正黑體" panose="020B0604030504040204" pitchFamily="34" charset="-120"/>
                          <a:ea typeface="微軟正黑體" panose="020B0604030504040204" pitchFamily="34" charset="-120"/>
                          <a:cs typeface="+mn-cs"/>
                        </a:rPr>
                        <a:t>一學期（季）或一年為限</a:t>
                      </a:r>
                    </a:p>
                  </a:txBody>
                  <a:tcPr anchor="ctr"/>
                </a:tc>
                <a:tc hMerge="1">
                  <a:txBody>
                    <a:bodyPr/>
                    <a:lstStyle/>
                    <a:p>
                      <a:endParaRPr lang="zh-TW" altLang="en-US"/>
                    </a:p>
                  </a:txBody>
                  <a:tcPr/>
                </a:tc>
                <a:tc>
                  <a:txBody>
                    <a:bodyPr/>
                    <a:lstStyle/>
                    <a:p>
                      <a:pPr algn="ctr"/>
                      <a:r>
                        <a:rPr lang="zh-TW" altLang="en-US" sz="1400" kern="1200" dirty="0">
                          <a:solidFill>
                            <a:schemeClr val="tx1">
                              <a:lumMod val="65000"/>
                              <a:lumOff val="35000"/>
                            </a:schemeClr>
                          </a:solidFill>
                          <a:latin typeface="微軟正黑體" panose="020B0604030504040204" pitchFamily="34" charset="-120"/>
                          <a:ea typeface="微軟正黑體" panose="020B0604030504040204" pitchFamily="34" charset="-120"/>
                          <a:cs typeface="+mn-cs"/>
                        </a:rPr>
                        <a:t>應至少連續</a:t>
                      </a:r>
                      <a:r>
                        <a:rPr lang="en-US" altLang="zh-TW" sz="1400" kern="1200" dirty="0">
                          <a:solidFill>
                            <a:schemeClr val="tx1">
                              <a:lumMod val="65000"/>
                              <a:lumOff val="35000"/>
                            </a:schemeClr>
                          </a:solidFill>
                          <a:latin typeface="微軟正黑體" panose="020B0604030504040204" pitchFamily="34" charset="-120"/>
                          <a:ea typeface="微軟正黑體" panose="020B0604030504040204" pitchFamily="34" charset="-120"/>
                          <a:cs typeface="+mn-cs"/>
                        </a:rPr>
                        <a:t>30</a:t>
                      </a:r>
                      <a:r>
                        <a:rPr lang="zh-TW" altLang="en-US" sz="1400" kern="1200" dirty="0">
                          <a:solidFill>
                            <a:schemeClr val="tx1">
                              <a:lumMod val="65000"/>
                              <a:lumOff val="35000"/>
                            </a:schemeClr>
                          </a:solidFill>
                          <a:latin typeface="微軟正黑體" panose="020B0604030504040204" pitchFamily="34" charset="-120"/>
                          <a:ea typeface="微軟正黑體" panose="020B0604030504040204" pitchFamily="34" charset="-120"/>
                          <a:cs typeface="+mn-cs"/>
                        </a:rPr>
                        <a:t>日（不包括來回途程交通時日），</a:t>
                      </a:r>
                    </a:p>
                    <a:p>
                      <a:pPr algn="ctr"/>
                      <a:r>
                        <a:rPr lang="zh-TW" altLang="en-US" sz="1400" kern="1200" dirty="0">
                          <a:solidFill>
                            <a:schemeClr val="tx1">
                              <a:lumMod val="65000"/>
                              <a:lumOff val="35000"/>
                            </a:schemeClr>
                          </a:solidFill>
                          <a:latin typeface="微軟正黑體" panose="020B0604030504040204" pitchFamily="34" charset="-120"/>
                          <a:ea typeface="微軟正黑體" panose="020B0604030504040204" pitchFamily="34" charset="-120"/>
                          <a:cs typeface="+mn-cs"/>
                        </a:rPr>
                        <a:t>至多補助期限以一學年為限。</a:t>
                      </a:r>
                    </a:p>
                  </a:txBody>
                  <a:tcPr anchor="ctr"/>
                </a:tc>
                <a:tc>
                  <a:txBody>
                    <a:bodyPr/>
                    <a:lstStyle/>
                    <a:p>
                      <a:pPr algn="ctr"/>
                      <a:r>
                        <a:rPr lang="zh-TW" altLang="en-US" sz="1400" kern="1200" dirty="0">
                          <a:solidFill>
                            <a:schemeClr val="tx1">
                              <a:lumMod val="65000"/>
                              <a:lumOff val="35000"/>
                            </a:schemeClr>
                          </a:solidFill>
                          <a:latin typeface="微軟正黑體" panose="020B0604030504040204" pitchFamily="34" charset="-120"/>
                          <a:ea typeface="微軟正黑體" panose="020B0604030504040204" pitchFamily="34" charset="-120"/>
                          <a:cs typeface="+mn-cs"/>
                        </a:rPr>
                        <a:t>應至少連續三十日（不包括來回途程交通時日），</a:t>
                      </a:r>
                    </a:p>
                    <a:p>
                      <a:pPr algn="ctr"/>
                      <a:r>
                        <a:rPr lang="zh-TW" altLang="en-US" sz="1400" kern="1200" dirty="0">
                          <a:solidFill>
                            <a:schemeClr val="tx1">
                              <a:lumMod val="65000"/>
                              <a:lumOff val="35000"/>
                            </a:schemeClr>
                          </a:solidFill>
                          <a:latin typeface="微軟正黑體" panose="020B0604030504040204" pitchFamily="34" charset="-120"/>
                          <a:ea typeface="微軟正黑體" panose="020B0604030504040204" pitchFamily="34" charset="-120"/>
                          <a:cs typeface="+mn-cs"/>
                        </a:rPr>
                        <a:t>至多補助期限以一學年為限；到</a:t>
                      </a:r>
                      <a:r>
                        <a:rPr lang="zh-TW" altLang="en-US" sz="1400" b="1" kern="1200" dirty="0">
                          <a:solidFill>
                            <a:srgbClr val="BA4E18"/>
                          </a:solidFill>
                          <a:latin typeface="微軟正黑體" panose="020B0604030504040204" pitchFamily="34" charset="-120"/>
                          <a:ea typeface="微軟正黑體" panose="020B0604030504040204" pitchFamily="34" charset="-120"/>
                          <a:cs typeface="+mn-cs"/>
                        </a:rPr>
                        <a:t>印尼實習</a:t>
                      </a:r>
                      <a:r>
                        <a:rPr lang="zh-TW" altLang="en-US" sz="1400" kern="1200" dirty="0">
                          <a:solidFill>
                            <a:schemeClr val="tx1">
                              <a:lumMod val="65000"/>
                              <a:lumOff val="35000"/>
                            </a:schemeClr>
                          </a:solidFill>
                          <a:latin typeface="微軟正黑體" panose="020B0604030504040204" pitchFamily="34" charset="-120"/>
                          <a:ea typeface="微軟正黑體" panose="020B0604030504040204" pitchFamily="34" charset="-120"/>
                          <a:cs typeface="+mn-cs"/>
                        </a:rPr>
                        <a:t>的人，至少要</a:t>
                      </a:r>
                      <a:r>
                        <a:rPr lang="en-US" altLang="zh-TW" sz="1400" b="1" kern="1200" dirty="0">
                          <a:solidFill>
                            <a:srgbClr val="BA4E18"/>
                          </a:solidFill>
                          <a:latin typeface="微軟正黑體" panose="020B0604030504040204" pitchFamily="34" charset="-120"/>
                          <a:ea typeface="微軟正黑體" panose="020B0604030504040204" pitchFamily="34" charset="-120"/>
                          <a:cs typeface="+mn-cs"/>
                        </a:rPr>
                        <a:t>25</a:t>
                      </a:r>
                      <a:r>
                        <a:rPr lang="zh-TW" altLang="en-US" sz="1400" b="1" kern="1200" dirty="0">
                          <a:solidFill>
                            <a:srgbClr val="BA4E18"/>
                          </a:solidFill>
                          <a:latin typeface="微軟正黑體" panose="020B0604030504040204" pitchFamily="34" charset="-120"/>
                          <a:ea typeface="微軟正黑體" panose="020B0604030504040204" pitchFamily="34" charset="-120"/>
                          <a:cs typeface="+mn-cs"/>
                        </a:rPr>
                        <a:t>天以上</a:t>
                      </a:r>
                      <a:r>
                        <a:rPr lang="zh-TW" altLang="en-US" sz="1400" kern="1200" dirty="0">
                          <a:solidFill>
                            <a:schemeClr val="tx1">
                              <a:lumMod val="65000"/>
                              <a:lumOff val="35000"/>
                            </a:schemeClr>
                          </a:solidFill>
                          <a:latin typeface="微軟正黑體" panose="020B0604030504040204" pitchFamily="34" charset="-120"/>
                          <a:ea typeface="微軟正黑體" panose="020B0604030504040204" pitchFamily="34" charset="-120"/>
                          <a:cs typeface="+mn-cs"/>
                        </a:rPr>
                        <a:t>（不含來回交通日）。</a:t>
                      </a:r>
                    </a:p>
                  </a:txBody>
                  <a:tcPr anchor="ctr"/>
                </a:tc>
                <a:extLst>
                  <a:ext uri="{0D108BD9-81ED-4DB2-BD59-A6C34878D82A}">
                    <a16:rowId xmlns:a16="http://schemas.microsoft.com/office/drawing/2014/main" val="1965192723"/>
                  </a:ext>
                </a:extLst>
              </a:tr>
              <a:tr h="747264">
                <a:tc>
                  <a:txBody>
                    <a:bodyPr/>
                    <a:lstStyle/>
                    <a:p>
                      <a:pPr marL="0" algn="ctr" defTabSz="914400" rtl="0" eaLnBrk="1" latinLnBrk="0" hangingPunct="1"/>
                      <a:r>
                        <a:rPr lang="zh-TW" altLang="en-US" sz="1400" b="1" kern="1200" dirty="0">
                          <a:solidFill>
                            <a:schemeClr val="bg1"/>
                          </a:solidFill>
                          <a:latin typeface="微軟正黑體" panose="020B0604030504040204" pitchFamily="34" charset="-120"/>
                          <a:ea typeface="微軟正黑體" panose="020B0604030504040204" pitchFamily="34" charset="-120"/>
                          <a:cs typeface="+mn-cs"/>
                        </a:rPr>
                        <a:t>補助款項</a:t>
                      </a:r>
                    </a:p>
                  </a:txBody>
                  <a:tcPr anchor="ctr">
                    <a:solidFill>
                      <a:schemeClr val="accent5">
                        <a:lumMod val="60000"/>
                        <a:lumOff val="40000"/>
                      </a:schemeClr>
                    </a:solidFill>
                  </a:tcPr>
                </a:tc>
                <a:tc gridSpan="2">
                  <a:txBody>
                    <a:bodyPr/>
                    <a:lstStyle/>
                    <a:p>
                      <a:pPr algn="ctr"/>
                      <a:r>
                        <a:rPr lang="zh-TW" altLang="en-US" sz="1400" kern="1200" dirty="0">
                          <a:solidFill>
                            <a:schemeClr val="tx1">
                              <a:lumMod val="65000"/>
                              <a:lumOff val="35000"/>
                            </a:schemeClr>
                          </a:solidFill>
                          <a:latin typeface="微軟正黑體" panose="020B0604030504040204" pitchFamily="34" charset="-120"/>
                          <a:ea typeface="微軟正黑體" panose="020B0604030504040204" pitchFamily="34" charset="-120"/>
                          <a:cs typeface="+mn-cs"/>
                        </a:rPr>
                        <a:t>得包括一張國際來回經濟艙機票、國外學費及生活費</a:t>
                      </a:r>
                    </a:p>
                  </a:txBody>
                  <a:tcPr anchor="ctr"/>
                </a:tc>
                <a:tc hMerge="1">
                  <a:txBody>
                    <a:bodyPr/>
                    <a:lstStyle/>
                    <a:p>
                      <a:endParaRPr lang="zh-TW" altLang="en-US"/>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1400" kern="1200" dirty="0">
                          <a:solidFill>
                            <a:schemeClr val="tx1">
                              <a:lumMod val="65000"/>
                              <a:lumOff val="35000"/>
                            </a:schemeClr>
                          </a:solidFill>
                          <a:latin typeface="微軟正黑體" panose="020B0604030504040204" pitchFamily="34" charset="-120"/>
                          <a:ea typeface="微軟正黑體" panose="020B0604030504040204" pitchFamily="34" charset="-120"/>
                          <a:cs typeface="+mn-cs"/>
                        </a:rPr>
                        <a:t>至少應包括一張國際經濟艙來回機票，另得包括生活費</a:t>
                      </a:r>
                    </a:p>
                  </a:txBody>
                  <a:tcPr anchor="ctr"/>
                </a:tc>
                <a:tc hMerge="1">
                  <a:txBody>
                    <a:bodyPr/>
                    <a:lstStyle/>
                    <a:p>
                      <a:pPr algn="ctr"/>
                      <a:endParaRPr lang="zh-TW" altLang="en-US" sz="1400" kern="1200" dirty="0">
                        <a:solidFill>
                          <a:schemeClr val="tx1">
                            <a:lumMod val="65000"/>
                            <a:lumOff val="35000"/>
                          </a:schemeClr>
                        </a:solidFill>
                        <a:latin typeface="微軟正黑體" panose="020B0604030504040204" pitchFamily="34" charset="-120"/>
                        <a:ea typeface="微軟正黑體" panose="020B0604030504040204" pitchFamily="34" charset="-120"/>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73835933"/>
                  </a:ext>
                </a:extLst>
              </a:tr>
              <a:tr h="1166189">
                <a:tc>
                  <a:txBody>
                    <a:bodyPr/>
                    <a:lstStyle/>
                    <a:p>
                      <a:pPr marL="0" algn="ctr" defTabSz="914400" rtl="0" eaLnBrk="1" latinLnBrk="0" hangingPunct="1"/>
                      <a:r>
                        <a:rPr lang="zh-TW" altLang="en-US" sz="1400" b="1" kern="1200" dirty="0">
                          <a:solidFill>
                            <a:schemeClr val="bg1"/>
                          </a:solidFill>
                          <a:latin typeface="微軟正黑體" panose="020B0604030504040204" pitchFamily="34" charset="-120"/>
                          <a:ea typeface="微軟正黑體" panose="020B0604030504040204" pitchFamily="34" charset="-120"/>
                          <a:cs typeface="+mn-cs"/>
                        </a:rPr>
                        <a:t>補助金額</a:t>
                      </a:r>
                    </a:p>
                  </a:txBody>
                  <a:tcPr anchor="ctr">
                    <a:solidFill>
                      <a:schemeClr val="accent5">
                        <a:lumMod val="60000"/>
                        <a:lumOff val="40000"/>
                      </a:schemeClr>
                    </a:solidFill>
                  </a:tcPr>
                </a:tc>
                <a:tc>
                  <a:txBody>
                    <a:bodyPr/>
                    <a:lstStyle/>
                    <a:p>
                      <a:pPr marL="0" indent="0" algn="ctr">
                        <a:buFont typeface="+mj-lt"/>
                        <a:buNone/>
                      </a:pPr>
                      <a:r>
                        <a:rPr lang="zh-TW" altLang="en-US" sz="1400" kern="1200" dirty="0">
                          <a:solidFill>
                            <a:schemeClr val="tx1">
                              <a:lumMod val="65000"/>
                              <a:lumOff val="35000"/>
                            </a:schemeClr>
                          </a:solidFill>
                          <a:latin typeface="微軟正黑體" panose="020B0604030504040204" pitchFamily="34" charset="-120"/>
                          <a:ea typeface="微軟正黑體" panose="020B0604030504040204" pitchFamily="34" charset="-120"/>
                          <a:cs typeface="+mn-cs"/>
                        </a:rPr>
                        <a:t>由薦送學校自訂；</a:t>
                      </a:r>
                      <a:endParaRPr lang="en-US" altLang="zh-TW" sz="1400" kern="1200" dirty="0">
                        <a:solidFill>
                          <a:schemeClr val="tx1">
                            <a:lumMod val="65000"/>
                            <a:lumOff val="35000"/>
                          </a:schemeClr>
                        </a:solidFill>
                        <a:latin typeface="微軟正黑體" panose="020B0604030504040204" pitchFamily="34" charset="-120"/>
                        <a:ea typeface="微軟正黑體" panose="020B0604030504040204" pitchFamily="34" charset="-120"/>
                        <a:cs typeface="+mn-cs"/>
                      </a:endParaRPr>
                    </a:p>
                    <a:p>
                      <a:pPr marL="0" indent="0" algn="ctr">
                        <a:buFont typeface="+mj-lt"/>
                        <a:buNone/>
                      </a:pPr>
                      <a:r>
                        <a:rPr lang="zh-TW" altLang="en-US" sz="1400" kern="1200" dirty="0">
                          <a:solidFill>
                            <a:schemeClr val="tx1">
                              <a:lumMod val="65000"/>
                              <a:lumOff val="35000"/>
                            </a:schemeClr>
                          </a:solidFill>
                          <a:latin typeface="微軟正黑體" panose="020B0604030504040204" pitchFamily="34" charset="-120"/>
                          <a:ea typeface="微軟正黑體" panose="020B0604030504040204" pitchFamily="34" charset="-120"/>
                          <a:cs typeface="+mn-cs"/>
                        </a:rPr>
                        <a:t>教育部補助每人新臺幣</a:t>
                      </a:r>
                      <a:endParaRPr lang="en-US" altLang="zh-TW" sz="1400" kern="1200" dirty="0">
                        <a:solidFill>
                          <a:schemeClr val="tx1">
                            <a:lumMod val="65000"/>
                            <a:lumOff val="35000"/>
                          </a:schemeClr>
                        </a:solidFill>
                        <a:latin typeface="微軟正黑體" panose="020B0604030504040204" pitchFamily="34" charset="-120"/>
                        <a:ea typeface="微軟正黑體" panose="020B0604030504040204" pitchFamily="34" charset="-120"/>
                        <a:cs typeface="+mn-cs"/>
                      </a:endParaRPr>
                    </a:p>
                    <a:p>
                      <a:pPr marL="0" indent="0" algn="ctr">
                        <a:buFont typeface="+mj-lt"/>
                        <a:buNone/>
                      </a:pPr>
                      <a:r>
                        <a:rPr lang="en-US" altLang="zh-TW" sz="1400" b="1" kern="1200" dirty="0">
                          <a:solidFill>
                            <a:srgbClr val="BA4E18"/>
                          </a:solidFill>
                          <a:latin typeface="微軟正黑體" panose="020B0604030504040204" pitchFamily="34" charset="-120"/>
                          <a:ea typeface="微軟正黑體" panose="020B0604030504040204" pitchFamily="34" charset="-120"/>
                          <a:cs typeface="+mn-cs"/>
                        </a:rPr>
                        <a:t>5</a:t>
                      </a:r>
                      <a:r>
                        <a:rPr lang="zh-TW" altLang="en-US" sz="1400" b="1" kern="1200" dirty="0">
                          <a:solidFill>
                            <a:srgbClr val="BA4E18"/>
                          </a:solidFill>
                          <a:latin typeface="微軟正黑體" panose="020B0604030504040204" pitchFamily="34" charset="-120"/>
                          <a:ea typeface="微軟正黑體" panose="020B0604030504040204" pitchFamily="34" charset="-120"/>
                          <a:cs typeface="+mn-cs"/>
                        </a:rPr>
                        <a:t>萬元</a:t>
                      </a:r>
                      <a:r>
                        <a:rPr lang="en-US" altLang="zh-TW" sz="1400" b="1" kern="1200" dirty="0">
                          <a:solidFill>
                            <a:srgbClr val="BA4E18"/>
                          </a:solidFill>
                          <a:latin typeface="微軟正黑體" panose="020B0604030504040204" pitchFamily="34" charset="-120"/>
                          <a:ea typeface="微軟正黑體" panose="020B0604030504040204" pitchFamily="34" charset="-120"/>
                          <a:cs typeface="+mn-cs"/>
                        </a:rPr>
                        <a:t>(</a:t>
                      </a:r>
                      <a:r>
                        <a:rPr lang="zh-TW" altLang="en-US" sz="1400" b="1" kern="1200" dirty="0">
                          <a:solidFill>
                            <a:srgbClr val="BA4E18"/>
                          </a:solidFill>
                          <a:latin typeface="微軟正黑體" panose="020B0604030504040204" pitchFamily="34" charset="-120"/>
                          <a:ea typeface="微軟正黑體" panose="020B0604030504040204" pitchFamily="34" charset="-120"/>
                          <a:cs typeface="+mn-cs"/>
                        </a:rPr>
                        <a:t>含</a:t>
                      </a:r>
                      <a:r>
                        <a:rPr lang="en-US" altLang="zh-TW" sz="1400" b="1" kern="1200" dirty="0">
                          <a:solidFill>
                            <a:srgbClr val="BA4E18"/>
                          </a:solidFill>
                          <a:latin typeface="微軟正黑體" panose="020B0604030504040204" pitchFamily="34" charset="-120"/>
                          <a:ea typeface="微軟正黑體" panose="020B0604030504040204" pitchFamily="34" charset="-120"/>
                          <a:cs typeface="+mn-cs"/>
                        </a:rPr>
                        <a:t>)</a:t>
                      </a:r>
                      <a:r>
                        <a:rPr lang="zh-TW" altLang="en-US" sz="1400" b="1" kern="1200" dirty="0">
                          <a:solidFill>
                            <a:srgbClr val="BA4E18"/>
                          </a:solidFill>
                          <a:latin typeface="微軟正黑體" panose="020B0604030504040204" pitchFamily="34" charset="-120"/>
                          <a:ea typeface="微軟正黑體" panose="020B0604030504040204" pitchFamily="34" charset="-120"/>
                          <a:cs typeface="+mn-cs"/>
                        </a:rPr>
                        <a:t>以上</a:t>
                      </a:r>
                      <a:r>
                        <a:rPr lang="en-US" altLang="zh-TW" sz="1400" b="1" kern="1200" dirty="0">
                          <a:solidFill>
                            <a:srgbClr val="BA4E18"/>
                          </a:solidFill>
                          <a:latin typeface="微軟正黑體" panose="020B0604030504040204" pitchFamily="34" charset="-120"/>
                          <a:ea typeface="微軟正黑體" panose="020B0604030504040204" pitchFamily="34" charset="-120"/>
                          <a:cs typeface="+mn-cs"/>
                        </a:rPr>
                        <a:t>30</a:t>
                      </a:r>
                      <a:r>
                        <a:rPr lang="zh-TW" altLang="en-US" sz="1400" b="1" kern="1200" dirty="0">
                          <a:solidFill>
                            <a:srgbClr val="BA4E18"/>
                          </a:solidFill>
                          <a:latin typeface="微軟正黑體" panose="020B0604030504040204" pitchFamily="34" charset="-120"/>
                          <a:ea typeface="微軟正黑體" panose="020B0604030504040204" pitchFamily="34" charset="-120"/>
                          <a:cs typeface="+mn-cs"/>
                        </a:rPr>
                        <a:t>萬元以下</a:t>
                      </a:r>
                    </a:p>
                  </a:txBody>
                  <a:tcPr anchor="ctr"/>
                </a:tc>
                <a:tc>
                  <a:txBody>
                    <a:bodyPr/>
                    <a:lstStyle/>
                    <a:p>
                      <a:pPr algn="ctr"/>
                      <a:r>
                        <a:rPr lang="zh-TW" altLang="en-US" sz="1400" kern="1200" dirty="0">
                          <a:solidFill>
                            <a:schemeClr val="tx1">
                              <a:lumMod val="65000"/>
                              <a:lumOff val="35000"/>
                            </a:schemeClr>
                          </a:solidFill>
                          <a:latin typeface="微軟正黑體" panose="020B0604030504040204" pitchFamily="34" charset="-120"/>
                          <a:ea typeface="微軟正黑體" panose="020B0604030504040204" pitchFamily="34" charset="-120"/>
                          <a:cs typeface="+mn-cs"/>
                        </a:rPr>
                        <a:t>由教育部核定</a:t>
                      </a:r>
                    </a:p>
                  </a:txBody>
                  <a:tcPr anchor="ctr"/>
                </a:tc>
                <a:tc>
                  <a:txBody>
                    <a:bodyPr/>
                    <a:lstStyle/>
                    <a:p>
                      <a:pPr marL="0" indent="0" algn="ctr">
                        <a:buFont typeface="+mj-lt"/>
                        <a:buNone/>
                      </a:pPr>
                      <a:r>
                        <a:rPr lang="zh-TW" altLang="en-US" sz="1400" kern="1200" dirty="0">
                          <a:solidFill>
                            <a:schemeClr val="tx1">
                              <a:lumMod val="65000"/>
                              <a:lumOff val="35000"/>
                            </a:schemeClr>
                          </a:solidFill>
                          <a:latin typeface="微軟正黑體" panose="020B0604030504040204" pitchFamily="34" charset="-120"/>
                          <a:ea typeface="微軟正黑體" panose="020B0604030504040204" pitchFamily="34" charset="-120"/>
                          <a:cs typeface="+mn-cs"/>
                        </a:rPr>
                        <a:t>由薦送學校自行分配</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 typeface="+mj-lt"/>
                        <a:buNone/>
                        <a:tabLst/>
                        <a:defRPr/>
                      </a:pPr>
                      <a:r>
                        <a:rPr lang="zh-TW" altLang="en-US" sz="1400" kern="1200" dirty="0">
                          <a:solidFill>
                            <a:schemeClr val="tx1">
                              <a:lumMod val="65000"/>
                              <a:lumOff val="35000"/>
                            </a:schemeClr>
                          </a:solidFill>
                          <a:latin typeface="微軟正黑體" panose="020B0604030504040204" pitchFamily="34" charset="-120"/>
                          <a:ea typeface="微軟正黑體" panose="020B0604030504040204" pitchFamily="34" charset="-120"/>
                          <a:cs typeface="+mn-cs"/>
                        </a:rPr>
                        <a:t>由教育部核定</a:t>
                      </a:r>
                      <a:endParaRPr lang="zh-TW" altLang="en-US" sz="1400" b="1" kern="1200" dirty="0">
                        <a:solidFill>
                          <a:srgbClr val="BA4E18"/>
                        </a:solidFill>
                        <a:latin typeface="微軟正黑體" panose="020B0604030504040204" pitchFamily="34" charset="-120"/>
                        <a:ea typeface="微軟正黑體" panose="020B0604030504040204" pitchFamily="34" charset="-120"/>
                        <a:cs typeface="+mn-cs"/>
                      </a:endParaRPr>
                    </a:p>
                  </a:txBody>
                  <a:tcPr anchor="ctr"/>
                </a:tc>
                <a:extLst>
                  <a:ext uri="{0D108BD9-81ED-4DB2-BD59-A6C34878D82A}">
                    <a16:rowId xmlns:a16="http://schemas.microsoft.com/office/drawing/2014/main" val="4252064469"/>
                  </a:ext>
                </a:extLst>
              </a:tr>
            </a:tbl>
          </a:graphicData>
        </a:graphic>
      </p:graphicFrame>
      <p:sp>
        <p:nvSpPr>
          <p:cNvPr id="29" name="文字方塊 28"/>
          <p:cNvSpPr txBox="1"/>
          <p:nvPr/>
        </p:nvSpPr>
        <p:spPr>
          <a:xfrm>
            <a:off x="548640" y="585216"/>
            <a:ext cx="6109365" cy="1107996"/>
          </a:xfrm>
          <a:prstGeom prst="rect">
            <a:avLst/>
          </a:prstGeom>
          <a:noFill/>
        </p:spPr>
        <p:txBody>
          <a:bodyPr wrap="none" rtlCol="0">
            <a:spAutoFit/>
          </a:bodyPr>
          <a:lstStyle/>
          <a:p>
            <a:r>
              <a:rPr lang="zh-TW" altLang="en-US" sz="6600" b="1" dirty="0">
                <a:solidFill>
                  <a:schemeClr val="tx1">
                    <a:lumMod val="65000"/>
                    <a:lumOff val="35000"/>
                  </a:schemeClr>
                </a:solidFill>
                <a:latin typeface="微軟正黑體" panose="020B0604030504040204" pitchFamily="34" charset="-120"/>
                <a:ea typeface="微軟正黑體" panose="020B0604030504040204" pitchFamily="34" charset="-120"/>
              </a:rPr>
              <a:t>補助經費及期間</a:t>
            </a:r>
          </a:p>
        </p:txBody>
      </p:sp>
      <p:grpSp>
        <p:nvGrpSpPr>
          <p:cNvPr id="30" name="群組 29"/>
          <p:cNvGrpSpPr/>
          <p:nvPr/>
        </p:nvGrpSpPr>
        <p:grpSpPr>
          <a:xfrm>
            <a:off x="9509758" y="6278109"/>
            <a:ext cx="2501573" cy="457200"/>
            <a:chOff x="9077085" y="6407312"/>
            <a:chExt cx="2501573" cy="457200"/>
          </a:xfrm>
        </p:grpSpPr>
        <p:grpSp>
          <p:nvGrpSpPr>
            <p:cNvPr id="31" name="群組 30"/>
            <p:cNvGrpSpPr/>
            <p:nvPr/>
          </p:nvGrpSpPr>
          <p:grpSpPr>
            <a:xfrm>
              <a:off x="9077085" y="6407312"/>
              <a:ext cx="1879456" cy="457200"/>
              <a:chOff x="9301465" y="6007563"/>
              <a:chExt cx="1879456" cy="515877"/>
            </a:xfrm>
          </p:grpSpPr>
          <p:sp>
            <p:nvSpPr>
              <p:cNvPr id="35" name="圓角矩形 34"/>
              <p:cNvSpPr/>
              <p:nvPr/>
            </p:nvSpPr>
            <p:spPr>
              <a:xfrm>
                <a:off x="9301465" y="6007563"/>
                <a:ext cx="1879455" cy="51587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36" name="文字方塊 35"/>
              <p:cNvSpPr txBox="1"/>
              <p:nvPr/>
            </p:nvSpPr>
            <p:spPr>
              <a:xfrm>
                <a:off x="9301466" y="6099360"/>
                <a:ext cx="1879455" cy="416732"/>
              </a:xfrm>
              <a:prstGeom prst="rect">
                <a:avLst/>
              </a:prstGeom>
              <a:noFill/>
            </p:spPr>
            <p:txBody>
              <a:bodyPr wrap="square" rtlCol="0">
                <a:spAutoFit/>
              </a:bodyPr>
              <a:lstStyle/>
              <a:p>
                <a:pPr algn="ctr"/>
                <a:r>
                  <a:rPr lang="zh-TW" altLang="en-US" dirty="0">
                    <a:latin typeface="微軟正黑體" panose="020B0604030504040204" pitchFamily="34" charset="-120"/>
                    <a:ea typeface="微軟正黑體" panose="020B0604030504040204" pitchFamily="34" charset="-120"/>
                  </a:rPr>
                  <a:t>再來看整體比較</a:t>
                </a:r>
              </a:p>
            </p:txBody>
          </p:sp>
        </p:grpSp>
        <p:sp>
          <p:nvSpPr>
            <p:cNvPr id="32" name="＞形箭號 31"/>
            <p:cNvSpPr/>
            <p:nvPr/>
          </p:nvSpPr>
          <p:spPr>
            <a:xfrm>
              <a:off x="11384064" y="6413824"/>
              <a:ext cx="194594" cy="444176"/>
            </a:xfrm>
            <a:prstGeom prst="chevron">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zh-TW" altLang="en-US">
                <a:solidFill>
                  <a:schemeClr val="tx1"/>
                </a:solidFill>
              </a:endParaRPr>
            </a:p>
          </p:txBody>
        </p:sp>
        <p:sp>
          <p:nvSpPr>
            <p:cNvPr id="33" name="＞形箭號 32"/>
            <p:cNvSpPr/>
            <p:nvPr/>
          </p:nvSpPr>
          <p:spPr>
            <a:xfrm>
              <a:off x="11190774" y="6413824"/>
              <a:ext cx="194594" cy="444176"/>
            </a:xfrm>
            <a:prstGeom prst="chevron">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zh-TW" altLang="en-US">
                <a:solidFill>
                  <a:schemeClr val="tx1"/>
                </a:solidFill>
              </a:endParaRPr>
            </a:p>
          </p:txBody>
        </p:sp>
        <p:sp>
          <p:nvSpPr>
            <p:cNvPr id="34" name="＞形箭號 33"/>
            <p:cNvSpPr/>
            <p:nvPr/>
          </p:nvSpPr>
          <p:spPr>
            <a:xfrm>
              <a:off x="10994335" y="6413824"/>
              <a:ext cx="194594" cy="444176"/>
            </a:xfrm>
            <a:prstGeom prst="chevron">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zh-TW" altLang="en-US">
                <a:solidFill>
                  <a:schemeClr val="tx1"/>
                </a:solidFill>
              </a:endParaRPr>
            </a:p>
          </p:txBody>
        </p:sp>
      </p:grpSp>
    </p:spTree>
    <p:extLst>
      <p:ext uri="{BB962C8B-B14F-4D97-AF65-F5344CB8AC3E}">
        <p14:creationId xmlns:p14="http://schemas.microsoft.com/office/powerpoint/2010/main" val="2839034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流程圖: 人工輸入 1"/>
          <p:cNvSpPr/>
          <p:nvPr/>
        </p:nvSpPr>
        <p:spPr>
          <a:xfrm>
            <a:off x="-1971" y="0"/>
            <a:ext cx="12192000" cy="6858000"/>
          </a:xfrm>
          <a:prstGeom prst="flowChartManualInpu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2000" b="1" dirty="0"/>
          </a:p>
        </p:txBody>
      </p:sp>
      <p:sp>
        <p:nvSpPr>
          <p:cNvPr id="4" name="文字方塊 3"/>
          <p:cNvSpPr txBox="1"/>
          <p:nvPr/>
        </p:nvSpPr>
        <p:spPr>
          <a:xfrm>
            <a:off x="548640" y="205740"/>
            <a:ext cx="5724644" cy="923330"/>
          </a:xfrm>
          <a:prstGeom prst="rect">
            <a:avLst/>
          </a:prstGeom>
          <a:noFill/>
        </p:spPr>
        <p:txBody>
          <a:bodyPr wrap="none" rtlCol="0">
            <a:spAutoFit/>
          </a:bodyPr>
          <a:lstStyle/>
          <a:p>
            <a:r>
              <a:rPr lang="zh-TW" altLang="en-US" sz="5400" b="1" dirty="0">
                <a:solidFill>
                  <a:schemeClr val="tx1">
                    <a:lumMod val="65000"/>
                    <a:lumOff val="35000"/>
                  </a:schemeClr>
                </a:solidFill>
                <a:latin typeface="微軟正黑體" panose="020B0604030504040204" pitchFamily="34" charset="-120"/>
                <a:ea typeface="微軟正黑體" panose="020B0604030504040204" pitchFamily="34" charset="-120"/>
              </a:rPr>
              <a:t>學海</a:t>
            </a:r>
            <a:r>
              <a:rPr lang="zh-CN" altLang="en-US" sz="5400" b="1" dirty="0">
                <a:solidFill>
                  <a:schemeClr val="tx1">
                    <a:lumMod val="65000"/>
                    <a:lumOff val="35000"/>
                  </a:schemeClr>
                </a:solidFill>
                <a:latin typeface="微軟正黑體" panose="020B0604030504040204" pitchFamily="34" charset="-120"/>
                <a:ea typeface="微軟正黑體" panose="020B0604030504040204" pitchFamily="34" charset="-120"/>
              </a:rPr>
              <a:t>計畫行前說明</a:t>
            </a:r>
            <a:endParaRPr lang="zh-TW" altLang="en-US" sz="5400" b="1" dirty="0">
              <a:solidFill>
                <a:schemeClr val="tx1">
                  <a:lumMod val="65000"/>
                  <a:lumOff val="35000"/>
                </a:schemeClr>
              </a:solidFill>
              <a:latin typeface="微軟正黑體" panose="020B0604030504040204" pitchFamily="34" charset="-120"/>
              <a:ea typeface="微軟正黑體" panose="020B0604030504040204" pitchFamily="34" charset="-120"/>
            </a:endParaRPr>
          </a:p>
        </p:txBody>
      </p:sp>
      <p:graphicFrame>
        <p:nvGraphicFramePr>
          <p:cNvPr id="6" name="內容版面配置區 3"/>
          <p:cNvGraphicFramePr>
            <a:graphicFrameLocks/>
          </p:cNvGraphicFramePr>
          <p:nvPr>
            <p:extLst>
              <p:ext uri="{D42A27DB-BD31-4B8C-83A1-F6EECF244321}">
                <p14:modId xmlns:p14="http://schemas.microsoft.com/office/powerpoint/2010/main" val="2841862307"/>
              </p:ext>
            </p:extLst>
          </p:nvPr>
        </p:nvGraphicFramePr>
        <p:xfrm>
          <a:off x="548640" y="1334810"/>
          <a:ext cx="10153746" cy="5237884"/>
        </p:xfrm>
        <a:graphic>
          <a:graphicData uri="http://schemas.openxmlformats.org/drawingml/2006/table">
            <a:tbl>
              <a:tblPr firstRow="1" bandRow="1">
                <a:tableStyleId>{5C22544A-7EE6-4342-B048-85BDC9FD1C3A}</a:tableStyleId>
              </a:tblPr>
              <a:tblGrid>
                <a:gridCol w="5076873">
                  <a:extLst>
                    <a:ext uri="{9D8B030D-6E8A-4147-A177-3AD203B41FA5}">
                      <a16:colId xmlns:a16="http://schemas.microsoft.com/office/drawing/2014/main" val="705633542"/>
                    </a:ext>
                  </a:extLst>
                </a:gridCol>
                <a:gridCol w="5076873">
                  <a:extLst>
                    <a:ext uri="{9D8B030D-6E8A-4147-A177-3AD203B41FA5}">
                      <a16:colId xmlns:a16="http://schemas.microsoft.com/office/drawing/2014/main" val="2117124629"/>
                    </a:ext>
                  </a:extLst>
                </a:gridCol>
              </a:tblGrid>
              <a:tr h="391564">
                <a:tc>
                  <a:txBody>
                    <a:bodyPr/>
                    <a:lstStyle/>
                    <a:p>
                      <a:pPr marL="0" algn="ctr" defTabSz="914400" rtl="0" eaLnBrk="1" latinLnBrk="0" hangingPunct="1"/>
                      <a:r>
                        <a:rPr lang="zh-CN" altLang="en-US" sz="1800" b="1" kern="1200" dirty="0">
                          <a:solidFill>
                            <a:schemeClr val="lt1"/>
                          </a:solidFill>
                          <a:latin typeface="標楷體" panose="03000509000000000000" pitchFamily="65" charset="-120"/>
                          <a:ea typeface="標楷體" panose="03000509000000000000" pitchFamily="65" charset="-120"/>
                          <a:cs typeface="+mn-cs"/>
                        </a:rPr>
                        <a:t>計畫主持人</a:t>
                      </a:r>
                      <a:endParaRPr lang="zh-TW" altLang="en-US" sz="1800" b="1" kern="1200" dirty="0">
                        <a:solidFill>
                          <a:schemeClr val="lt1"/>
                        </a:solidFill>
                        <a:latin typeface="標楷體" panose="03000509000000000000" pitchFamily="65" charset="-120"/>
                        <a:ea typeface="標楷體" panose="03000509000000000000" pitchFamily="65" charset="-120"/>
                        <a:cs typeface="+mn-cs"/>
                      </a:endParaRPr>
                    </a:p>
                  </a:txBody>
                  <a:tcPr anchor="ctr">
                    <a:solidFill>
                      <a:schemeClr val="accent5">
                        <a:lumMod val="60000"/>
                        <a:lumOff val="40000"/>
                      </a:schemeClr>
                    </a:solidFill>
                  </a:tcPr>
                </a:tc>
                <a:tc>
                  <a:txBody>
                    <a:bodyPr/>
                    <a:lstStyle/>
                    <a:p>
                      <a:pPr marL="0" algn="ctr" defTabSz="914400" rtl="0" eaLnBrk="1" latinLnBrk="0" hangingPunct="1"/>
                      <a:r>
                        <a:rPr lang="zh-CN" altLang="en-US" sz="1800" b="1" kern="1200" dirty="0">
                          <a:solidFill>
                            <a:schemeClr val="lt1"/>
                          </a:solidFill>
                          <a:latin typeface="標楷體" panose="03000509000000000000" pitchFamily="65" charset="-120"/>
                          <a:ea typeface="標楷體" panose="03000509000000000000" pitchFamily="65" charset="-120"/>
                          <a:cs typeface="+mn-cs"/>
                        </a:rPr>
                        <a:t>選送生</a:t>
                      </a:r>
                      <a:endParaRPr lang="zh-TW" altLang="en-US" sz="1800" b="1" kern="1200" dirty="0">
                        <a:solidFill>
                          <a:schemeClr val="lt1"/>
                        </a:solidFill>
                        <a:latin typeface="標楷體" panose="03000509000000000000" pitchFamily="65" charset="-120"/>
                        <a:ea typeface="標楷體" panose="03000509000000000000" pitchFamily="65" charset="-120"/>
                        <a:cs typeface="+mn-cs"/>
                      </a:endParaRPr>
                    </a:p>
                  </a:txBody>
                  <a:tcPr anchor="ctr">
                    <a:solidFill>
                      <a:schemeClr val="accent5">
                        <a:lumMod val="60000"/>
                        <a:lumOff val="40000"/>
                      </a:schemeClr>
                    </a:solidFill>
                  </a:tcPr>
                </a:tc>
                <a:extLst>
                  <a:ext uri="{0D108BD9-81ED-4DB2-BD59-A6C34878D82A}">
                    <a16:rowId xmlns:a16="http://schemas.microsoft.com/office/drawing/2014/main" val="933172639"/>
                  </a:ext>
                </a:extLst>
              </a:tr>
              <a:tr h="380329">
                <a:tc>
                  <a:txBody>
                    <a:bodyPr/>
                    <a:lstStyle/>
                    <a:p>
                      <a:pPr algn="l"/>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已取得國外實習機構同意書或合作契約書影本</a:t>
                      </a:r>
                      <a:endParaRPr lang="zh-TW"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txBody>
                  <a:tcPr anchor="ctr"/>
                </a:tc>
                <a:tc>
                  <a:txBody>
                    <a:bodyPr/>
                    <a:lstStyle/>
                    <a:p>
                      <a:pPr algn="l"/>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獲本計畫補助經費出國之選送生，不得同時領取我國政府提供之其他出國補助</a:t>
                      </a:r>
                      <a:endParaRPr lang="zh-TW"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183663888"/>
                  </a:ext>
                </a:extLst>
              </a:tr>
              <a:tr h="856904">
                <a:tc>
                  <a:txBody>
                    <a:bodyPr/>
                    <a:lstStyle/>
                    <a:p>
                      <a:pPr marL="0" indent="0" algn="l">
                        <a:buFont typeface="+mj-lt"/>
                        <a:buNone/>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計畫主持人應於選送生出國實習兩個星期前，至學海系統登錄實習團員基本資料以及出返國時間，以通報各所屬駐外機構</a:t>
                      </a:r>
                      <a:endParaRPr lang="zh-TW"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應於確定出國實習前，與學校簽訂行政契約書；準備所需文件，在出國實習前領取</a:t>
                      </a:r>
                      <a:r>
                        <a:rPr lang="en-US" altLang="zh-CN"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80%</a:t>
                      </a: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經費</a:t>
                      </a:r>
                      <a:endParaRPr lang="en-US" altLang="zh-CN"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選送生購買機票時，請務必購買經濟艙之來回機票，並確保機票費用不會超過所領取經費之額度。</a:t>
                      </a:r>
                      <a:endParaRPr lang="zh-TW"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1254229563"/>
                  </a:ext>
                </a:extLst>
              </a:tr>
              <a:tr h="446364">
                <a:tc>
                  <a:txBody>
                    <a:bodyPr/>
                    <a:lstStyle/>
                    <a:p>
                      <a:pPr marL="0" indent="0" algn="l">
                        <a:buFont typeface="+mj-lt"/>
                        <a:buNone/>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若計畫主持人需更換或新增實習機構，請務必在選送生出國前提出申請及敘明理由，若未經同意擅自更換或新增，將喪失受補助資格</a:t>
                      </a:r>
                      <a:endParaRPr lang="zh-TW"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最遲應於次年十月三十一日前辦妥出國手續，並啟程出國實習，屆時未出國者，視為放棄</a:t>
                      </a:r>
                      <a:endParaRPr lang="en-US" altLang="zh-TW"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1965192723"/>
                  </a:ext>
                </a:extLst>
              </a:tr>
              <a:tr h="997756">
                <a:tc>
                  <a:txBody>
                    <a:bodyPr/>
                    <a:lstStyle/>
                    <a:p>
                      <a:pPr marL="0" indent="0" algn="l">
                        <a:buFont typeface="+mj-lt"/>
                        <a:buNone/>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協助選送生辦理國外實習期間之醫療及意外保險，並應依當地國法令申請合法之實習簽證及確保符合當地國境內實習條件</a:t>
                      </a:r>
                      <a:endParaRPr lang="zh-TW"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txBody>
                  <a:tcPr anchor="ct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實習期間，選送學生應保有原就讀學校學籍（不可休學或退學），實習結束後應至學校報到</a:t>
                      </a:r>
                      <a:endParaRPr lang="en-US" altLang="zh-CN"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違反者，學校依行政契約書規定負責追償已領補助款，並繳還至教育部</a:t>
                      </a:r>
                      <a:endParaRPr lang="zh-TW"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4252064469"/>
                  </a:ext>
                </a:extLst>
              </a:tr>
              <a:tr h="997756">
                <a:tc>
                  <a:txBody>
                    <a:bodyPr/>
                    <a:lstStyle/>
                    <a:p>
                      <a:pPr marL="0" indent="0" algn="l">
                        <a:buFont typeface="+mj-lt"/>
                        <a:buNone/>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計畫結束後兩星期內，上傳計畫成果</a:t>
                      </a:r>
                      <a:endParaRPr lang="zh-TW"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txBody>
                  <a:tcPr anchor="ctr"/>
                </a:tc>
                <a:tc>
                  <a:txBody>
                    <a:bodyPr/>
                    <a:lstStyle/>
                    <a:p>
                      <a:pPr marL="171450" indent="-171450" algn="l" defTabSz="914400" rtl="0" eaLnBrk="1" latinLnBrk="0" hangingPunct="1">
                        <a:buFont typeface="Arial" panose="020B0604020202020204" pitchFamily="34" charset="0"/>
                        <a:buChar char="•"/>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實習結束兩星期內，請務必上傳心得，心得必須依據學海計畫所提供之格式撰寫，且必須附上四張照片以上，以及繳交短片至學海系統（短片以三分鐘為原則）。</a:t>
                      </a:r>
                      <a:endParaRPr lang="en-US" altLang="zh-CN"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p>
                      <a:pPr marL="171450" indent="-171450" algn="l" defTabSz="914400" rtl="0" eaLnBrk="1" latinLnBrk="0" hangingPunct="1">
                        <a:buFont typeface="Arial" panose="020B0604020202020204" pitchFamily="34" charset="0"/>
                        <a:buChar char="•"/>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確認心得上傳無誤後，核撥</a:t>
                      </a:r>
                      <a:r>
                        <a:rPr lang="en-US" altLang="zh-CN"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20%</a:t>
                      </a: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經費</a:t>
                      </a:r>
                      <a:endParaRPr lang="zh-TW"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2697670894"/>
                  </a:ext>
                </a:extLst>
              </a:tr>
            </a:tbl>
          </a:graphicData>
        </a:graphic>
      </p:graphicFrame>
    </p:spTree>
    <p:extLst>
      <p:ext uri="{BB962C8B-B14F-4D97-AF65-F5344CB8AC3E}">
        <p14:creationId xmlns:p14="http://schemas.microsoft.com/office/powerpoint/2010/main" val="3975575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流程圖: 人工輸入 1"/>
          <p:cNvSpPr/>
          <p:nvPr/>
        </p:nvSpPr>
        <p:spPr>
          <a:xfrm>
            <a:off x="-1971" y="0"/>
            <a:ext cx="12192000" cy="6858000"/>
          </a:xfrm>
          <a:prstGeom prst="flowChartManualInpu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2000" b="1" dirty="0"/>
          </a:p>
        </p:txBody>
      </p:sp>
      <p:sp>
        <p:nvSpPr>
          <p:cNvPr id="4" name="文字方塊 3"/>
          <p:cNvSpPr txBox="1"/>
          <p:nvPr/>
        </p:nvSpPr>
        <p:spPr>
          <a:xfrm>
            <a:off x="548640" y="205740"/>
            <a:ext cx="5724644" cy="923330"/>
          </a:xfrm>
          <a:prstGeom prst="rect">
            <a:avLst/>
          </a:prstGeom>
          <a:noFill/>
        </p:spPr>
        <p:txBody>
          <a:bodyPr wrap="none" rtlCol="0">
            <a:spAutoFit/>
          </a:bodyPr>
          <a:lstStyle/>
          <a:p>
            <a:r>
              <a:rPr lang="zh-TW" altLang="en-US" sz="5400" b="1" dirty="0">
                <a:solidFill>
                  <a:schemeClr val="tx1">
                    <a:lumMod val="65000"/>
                    <a:lumOff val="35000"/>
                  </a:schemeClr>
                </a:solidFill>
                <a:latin typeface="微軟正黑體" panose="020B0604030504040204" pitchFamily="34" charset="-120"/>
                <a:ea typeface="微軟正黑體" panose="020B0604030504040204" pitchFamily="34" charset="-120"/>
              </a:rPr>
              <a:t>學海築夢</a:t>
            </a:r>
            <a:r>
              <a:rPr lang="zh-CN" altLang="en-US" sz="5400" b="1" dirty="0">
                <a:solidFill>
                  <a:schemeClr val="tx1">
                    <a:lumMod val="65000"/>
                    <a:lumOff val="35000"/>
                  </a:schemeClr>
                </a:solidFill>
                <a:latin typeface="微軟正黑體" panose="020B0604030504040204" pitchFamily="34" charset="-120"/>
                <a:ea typeface="微軟正黑體" panose="020B0604030504040204" pitchFamily="34" charset="-120"/>
              </a:rPr>
              <a:t>行前說明</a:t>
            </a:r>
            <a:endParaRPr lang="zh-TW" altLang="en-US" sz="5400" b="1" dirty="0">
              <a:solidFill>
                <a:schemeClr val="tx1">
                  <a:lumMod val="65000"/>
                  <a:lumOff val="35000"/>
                </a:schemeClr>
              </a:solidFill>
              <a:latin typeface="微軟正黑體" panose="020B0604030504040204" pitchFamily="34" charset="-120"/>
              <a:ea typeface="微軟正黑體" panose="020B0604030504040204" pitchFamily="34" charset="-120"/>
            </a:endParaRPr>
          </a:p>
        </p:txBody>
      </p:sp>
      <p:graphicFrame>
        <p:nvGraphicFramePr>
          <p:cNvPr id="6" name="內容版面配置區 3"/>
          <p:cNvGraphicFramePr>
            <a:graphicFrameLocks/>
          </p:cNvGraphicFramePr>
          <p:nvPr>
            <p:extLst>
              <p:ext uri="{D42A27DB-BD31-4B8C-83A1-F6EECF244321}">
                <p14:modId xmlns:p14="http://schemas.microsoft.com/office/powerpoint/2010/main" val="1118097199"/>
              </p:ext>
            </p:extLst>
          </p:nvPr>
        </p:nvGraphicFramePr>
        <p:xfrm>
          <a:off x="548640" y="1334810"/>
          <a:ext cx="10935888" cy="4867504"/>
        </p:xfrm>
        <a:graphic>
          <a:graphicData uri="http://schemas.openxmlformats.org/drawingml/2006/table">
            <a:tbl>
              <a:tblPr firstRow="1" bandRow="1">
                <a:tableStyleId>{5C22544A-7EE6-4342-B048-85BDC9FD1C3A}</a:tableStyleId>
              </a:tblPr>
              <a:tblGrid>
                <a:gridCol w="10935888">
                  <a:extLst>
                    <a:ext uri="{9D8B030D-6E8A-4147-A177-3AD203B41FA5}">
                      <a16:colId xmlns:a16="http://schemas.microsoft.com/office/drawing/2014/main" val="2117124629"/>
                    </a:ext>
                  </a:extLst>
                </a:gridCol>
              </a:tblGrid>
              <a:tr h="391564">
                <a:tc>
                  <a:txBody>
                    <a:bodyPr/>
                    <a:lstStyle/>
                    <a:p>
                      <a:pPr marL="0" algn="ctr" defTabSz="914400" rtl="0" eaLnBrk="1" latinLnBrk="0" hangingPunct="1"/>
                      <a:r>
                        <a:rPr lang="zh-CN" altLang="en-US" sz="1800" b="1" kern="1200" dirty="0">
                          <a:solidFill>
                            <a:schemeClr val="lt1"/>
                          </a:solidFill>
                          <a:latin typeface="標楷體" panose="03000509000000000000" pitchFamily="65" charset="-120"/>
                          <a:ea typeface="標楷體" panose="03000509000000000000" pitchFamily="65" charset="-120"/>
                          <a:cs typeface="+mn-cs"/>
                        </a:rPr>
                        <a:t>選送生</a:t>
                      </a:r>
                      <a:endParaRPr lang="zh-TW" altLang="en-US" sz="1800" b="1" kern="1200" dirty="0">
                        <a:solidFill>
                          <a:schemeClr val="lt1"/>
                        </a:solidFill>
                        <a:latin typeface="標楷體" panose="03000509000000000000" pitchFamily="65" charset="-120"/>
                        <a:ea typeface="標楷體" panose="03000509000000000000" pitchFamily="65" charset="-120"/>
                        <a:cs typeface="+mn-cs"/>
                      </a:endParaRPr>
                    </a:p>
                  </a:txBody>
                  <a:tcPr anchor="ctr">
                    <a:solidFill>
                      <a:schemeClr val="accent5">
                        <a:lumMod val="60000"/>
                        <a:lumOff val="40000"/>
                      </a:schemeClr>
                    </a:solidFill>
                  </a:tcPr>
                </a:tc>
                <a:extLst>
                  <a:ext uri="{0D108BD9-81ED-4DB2-BD59-A6C34878D82A}">
                    <a16:rowId xmlns:a16="http://schemas.microsoft.com/office/drawing/2014/main" val="933172639"/>
                  </a:ext>
                </a:extLst>
              </a:tr>
              <a:tr h="380329">
                <a:tc>
                  <a:txBody>
                    <a:bodyPr/>
                    <a:lstStyle/>
                    <a:p>
                      <a:pPr algn="l"/>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購買機票時，請確認：</a:t>
                      </a:r>
                      <a:endParaRPr lang="en-US" altLang="zh-CN"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p>
                      <a:pPr marL="285750" indent="-285750" algn="l">
                        <a:buFont typeface="Arial" panose="020B0604020202020204" pitchFamily="34" charset="0"/>
                        <a:buChar char="•"/>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需具學校統編：</a:t>
                      </a:r>
                      <a:r>
                        <a:rPr lang="en-US" altLang="zh-CN"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52753579</a:t>
                      </a: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；買受人：嶺東科技大學</a:t>
                      </a:r>
                      <a:endParaRPr lang="en-US" altLang="zh-CN"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若委託旅行社購買，其購買證明為代收轉付收據，該收據需具備學校統編及買受人、選送生姓名、機票價錢以及出發地及目的地</a:t>
                      </a:r>
                      <a:endParaRPr lang="en-US" altLang="zh-CN"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若自行購票，請務必準備航空公司購票收據、價格證明（信用卡刷卡帳單，需附上新台幣刷卡明細）、匯款單等可證明確實付款之單據，若購買證明上之匯率為外幣，請附上購買當日之歷史匯率</a:t>
                      </a:r>
                      <a:endParaRPr lang="zh-TW"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183663888"/>
                  </a:ext>
                </a:extLst>
              </a:tr>
              <a:tr h="856904">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核銷所需資料：</a:t>
                      </a:r>
                      <a:endParaRPr lang="en-US" altLang="zh-CN"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務必保留登機證以及電子機票</a:t>
                      </a:r>
                      <a:endParaRPr lang="en-US" altLang="zh-CN"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護照出入境證明證明戳章頁面</a:t>
                      </a:r>
                      <a:endParaRPr lang="zh-TW"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1254229563"/>
                  </a:ext>
                </a:extLst>
              </a:tr>
              <a:tr h="446364">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學海計畫機票補助準則：</a:t>
                      </a:r>
                      <a:endParaRPr lang="en-US" altLang="zh-CN"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一趟來回經濟艙機票，期間若選送生自行購買機票進行其他行程，不在學海計畫之補助範圍內</a:t>
                      </a:r>
                      <a:endParaRPr lang="en-US" altLang="zh-CN"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請務必確認出發地與目的地，選送生返台時出發地必須是實習機構所在之國家，切勿從其他國家返回</a:t>
                      </a:r>
                      <a:endParaRPr lang="en-US" altLang="zh-CN"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若選送生所購買之機票，包含轉機之形成，請務必保留所有與形成有關的票根或搭乘證明，以利後續核銷</a:t>
                      </a:r>
                      <a:endParaRPr lang="en-US" altLang="zh-CN"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1965192723"/>
                  </a:ext>
                </a:extLst>
              </a:tr>
              <a:tr h="997756">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心得注意事項：</a:t>
                      </a:r>
                      <a:endParaRPr lang="en-US" altLang="zh-CN"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依據學海計畫所提供之格式撰寫，並附上</a:t>
                      </a:r>
                      <a:r>
                        <a:rPr lang="en-US" altLang="zh-CN"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4</a:t>
                      </a: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張照片以上</a:t>
                      </a:r>
                      <a:endParaRPr lang="en-US" altLang="zh-CN"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CN" altLang="en-US" sz="1600" kern="1200" dirty="0">
                          <a:solidFill>
                            <a:schemeClr val="tx1">
                              <a:lumMod val="65000"/>
                              <a:lumOff val="35000"/>
                            </a:schemeClr>
                          </a:solidFill>
                          <a:latin typeface="標楷體" panose="03000509000000000000" pitchFamily="65" charset="-120"/>
                          <a:ea typeface="標楷體" panose="03000509000000000000" pitchFamily="65" charset="-120"/>
                          <a:cs typeface="+mn-cs"/>
                        </a:rPr>
                        <a:t>若照片中包含客人、學員或參加人員之肖像，請務必修正以維護其個資及肖像權</a:t>
                      </a:r>
                      <a:endParaRPr lang="en-US" altLang="zh-CN" sz="1600" kern="1200" dirty="0">
                        <a:solidFill>
                          <a:schemeClr val="tx1">
                            <a:lumMod val="65000"/>
                            <a:lumOff val="35000"/>
                          </a:schemeClr>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4252064469"/>
                  </a:ext>
                </a:extLst>
              </a:tr>
            </a:tbl>
          </a:graphicData>
        </a:graphic>
      </p:graphicFrame>
    </p:spTree>
    <p:extLst>
      <p:ext uri="{BB962C8B-B14F-4D97-AF65-F5344CB8AC3E}">
        <p14:creationId xmlns:p14="http://schemas.microsoft.com/office/powerpoint/2010/main" val="2482330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流程圖: 人工輸入 1"/>
          <p:cNvSpPr/>
          <p:nvPr/>
        </p:nvSpPr>
        <p:spPr>
          <a:xfrm>
            <a:off x="0" y="-38330"/>
            <a:ext cx="12192000" cy="6858000"/>
          </a:xfrm>
          <a:prstGeom prst="flowChartManualInpu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b="1"/>
          </a:p>
        </p:txBody>
      </p:sp>
      <p:sp>
        <p:nvSpPr>
          <p:cNvPr id="3" name="文字方塊 2"/>
          <p:cNvSpPr txBox="1"/>
          <p:nvPr/>
        </p:nvSpPr>
        <p:spPr>
          <a:xfrm>
            <a:off x="548640" y="585216"/>
            <a:ext cx="3570208" cy="1107996"/>
          </a:xfrm>
          <a:prstGeom prst="rect">
            <a:avLst/>
          </a:prstGeom>
          <a:noFill/>
        </p:spPr>
        <p:txBody>
          <a:bodyPr wrap="none" rtlCol="0">
            <a:spAutoFit/>
          </a:bodyPr>
          <a:lstStyle/>
          <a:p>
            <a:r>
              <a:rPr lang="zh-TW" altLang="en-US" sz="6600" b="1" dirty="0">
                <a:solidFill>
                  <a:schemeClr val="tx1">
                    <a:lumMod val="65000"/>
                    <a:lumOff val="35000"/>
                  </a:schemeClr>
                </a:solidFill>
                <a:latin typeface="微軟正黑體" panose="020B0604030504040204" pitchFamily="34" charset="-120"/>
                <a:ea typeface="微軟正黑體" panose="020B0604030504040204" pitchFamily="34" charset="-120"/>
              </a:rPr>
              <a:t>注意事項</a:t>
            </a:r>
          </a:p>
        </p:txBody>
      </p:sp>
      <p:sp>
        <p:nvSpPr>
          <p:cNvPr id="10" name="菱形 9"/>
          <p:cNvSpPr/>
          <p:nvPr/>
        </p:nvSpPr>
        <p:spPr>
          <a:xfrm>
            <a:off x="896112" y="1590279"/>
            <a:ext cx="420624" cy="420624"/>
          </a:xfrm>
          <a:prstGeom prst="diamond">
            <a:avLst/>
          </a:prstGeom>
          <a:solidFill>
            <a:schemeClr val="accent5">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1400" b="1" dirty="0">
                <a:latin typeface="微軟正黑體" panose="020B0604030504040204" pitchFamily="34" charset="-120"/>
                <a:ea typeface="微軟正黑體" panose="020B0604030504040204" pitchFamily="34" charset="-120"/>
              </a:rPr>
              <a:t>1</a:t>
            </a:r>
            <a:endParaRPr lang="zh-TW" altLang="en-US" sz="1400" b="1" dirty="0">
              <a:latin typeface="微軟正黑體" panose="020B0604030504040204" pitchFamily="34" charset="-120"/>
              <a:ea typeface="微軟正黑體" panose="020B0604030504040204" pitchFamily="34" charset="-120"/>
            </a:endParaRPr>
          </a:p>
        </p:txBody>
      </p:sp>
      <p:sp>
        <p:nvSpPr>
          <p:cNvPr id="11" name="內容版面配置區 2"/>
          <p:cNvSpPr txBox="1">
            <a:spLocks/>
          </p:cNvSpPr>
          <p:nvPr/>
        </p:nvSpPr>
        <p:spPr>
          <a:xfrm>
            <a:off x="1496568" y="1535136"/>
            <a:ext cx="10515600" cy="5060315"/>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60000"/>
              </a:lnSpc>
              <a:spcBef>
                <a:spcPts val="0"/>
              </a:spcBef>
              <a:spcAft>
                <a:spcPts val="1200"/>
              </a:spcAft>
              <a:buNone/>
            </a:pPr>
            <a:r>
              <a:rPr lang="zh-TW" altLang="en-US" sz="1800" b="1" dirty="0">
                <a:solidFill>
                  <a:schemeClr val="tx1">
                    <a:lumMod val="65000"/>
                    <a:lumOff val="35000"/>
                  </a:schemeClr>
                </a:solidFill>
                <a:latin typeface="微軟正黑體" panose="020B0604030504040204" pitchFamily="34" charset="-120"/>
                <a:ea typeface="微軟正黑體" panose="020B0604030504040204" pitchFamily="34" charset="-120"/>
              </a:rPr>
              <a:t>獲得學海計畫補助後，</a:t>
            </a:r>
            <a:r>
              <a:rPr lang="zh-TW" altLang="en-US" sz="1800" b="1" dirty="0">
                <a:solidFill>
                  <a:srgbClr val="BA4E18"/>
                </a:solidFill>
                <a:latin typeface="微軟正黑體" panose="020B0604030504040204" pitchFamily="34" charset="-120"/>
                <a:ea typeface="微軟正黑體" panose="020B0604030504040204" pitchFamily="34" charset="-120"/>
              </a:rPr>
              <a:t>不可同時領取其他政府的出國補助</a:t>
            </a:r>
            <a:r>
              <a:rPr lang="zh-TW" altLang="en-US" sz="1800" b="1" dirty="0">
                <a:solidFill>
                  <a:schemeClr val="tx1">
                    <a:lumMod val="65000"/>
                    <a:lumOff val="35000"/>
                  </a:schemeClr>
                </a:solidFill>
                <a:latin typeface="微軟正黑體" panose="020B0604030504040204" pitchFamily="34" charset="-120"/>
                <a:ea typeface="微軟正黑體" panose="020B0604030504040204" pitchFamily="34" charset="-120"/>
              </a:rPr>
              <a:t>。</a:t>
            </a:r>
            <a:endParaRPr lang="en-US" altLang="zh-TW" sz="1800" b="1" dirty="0">
              <a:solidFill>
                <a:schemeClr val="tx1">
                  <a:lumMod val="65000"/>
                  <a:lumOff val="35000"/>
                </a:schemeClr>
              </a:solidFill>
              <a:latin typeface="微軟正黑體" panose="020B0604030504040204" pitchFamily="34" charset="-120"/>
              <a:ea typeface="微軟正黑體" panose="020B0604030504040204" pitchFamily="34" charset="-120"/>
            </a:endParaRPr>
          </a:p>
          <a:p>
            <a:pPr marL="0" indent="0">
              <a:lnSpc>
                <a:spcPct val="160000"/>
              </a:lnSpc>
              <a:spcBef>
                <a:spcPts val="0"/>
              </a:spcBef>
              <a:spcAft>
                <a:spcPts val="1200"/>
              </a:spcAft>
              <a:buNone/>
            </a:pPr>
            <a:r>
              <a:rPr lang="zh-TW" altLang="en-US" sz="1800" b="1" dirty="0">
                <a:solidFill>
                  <a:schemeClr val="tx1">
                    <a:lumMod val="65000"/>
                    <a:lumOff val="35000"/>
                  </a:schemeClr>
                </a:solidFill>
                <a:latin typeface="微軟正黑體" panose="020B0604030504040204" pitchFamily="34" charset="-120"/>
                <a:ea typeface="微軟正黑體" panose="020B0604030504040204" pitchFamily="34" charset="-120"/>
              </a:rPr>
              <a:t>出國前須與</a:t>
            </a:r>
            <a:r>
              <a:rPr lang="zh-TW" altLang="en-US" sz="1800" b="1" dirty="0">
                <a:solidFill>
                  <a:srgbClr val="BA4E18"/>
                </a:solidFill>
                <a:latin typeface="微軟正黑體" panose="020B0604030504040204" pitchFamily="34" charset="-120"/>
                <a:ea typeface="微軟正黑體" panose="020B0604030504040204" pitchFamily="34" charset="-120"/>
              </a:rPr>
              <a:t>學校簽訂行證契約書</a:t>
            </a:r>
            <a:r>
              <a:rPr lang="zh-TW" altLang="en-US" sz="1800" b="1" dirty="0">
                <a:solidFill>
                  <a:schemeClr val="tx1">
                    <a:lumMod val="65000"/>
                    <a:lumOff val="35000"/>
                  </a:schemeClr>
                </a:solidFill>
                <a:latin typeface="微軟正黑體" panose="020B0604030504040204" pitchFamily="34" charset="-120"/>
                <a:ea typeface="微軟正黑體" panose="020B0604030504040204" pitchFamily="34" charset="-120"/>
              </a:rPr>
              <a:t>， 並遵守契約事項。</a:t>
            </a:r>
            <a:endParaRPr lang="en-US" altLang="zh-TW" sz="1800" b="1" dirty="0">
              <a:solidFill>
                <a:schemeClr val="tx1">
                  <a:lumMod val="65000"/>
                  <a:lumOff val="35000"/>
                </a:schemeClr>
              </a:solidFill>
              <a:latin typeface="微軟正黑體" panose="020B0604030504040204" pitchFamily="34" charset="-120"/>
              <a:ea typeface="微軟正黑體" panose="020B0604030504040204" pitchFamily="34" charset="-120"/>
            </a:endParaRPr>
          </a:p>
          <a:p>
            <a:pPr marL="0" indent="0">
              <a:lnSpc>
                <a:spcPct val="160000"/>
              </a:lnSpc>
              <a:spcBef>
                <a:spcPts val="0"/>
              </a:spcBef>
              <a:spcAft>
                <a:spcPts val="1200"/>
              </a:spcAft>
              <a:buNone/>
            </a:pPr>
            <a:r>
              <a:rPr lang="zh-TW" altLang="en-US" sz="1800" b="1" dirty="0">
                <a:solidFill>
                  <a:schemeClr val="tx1">
                    <a:lumMod val="65000"/>
                    <a:lumOff val="35000"/>
                  </a:schemeClr>
                </a:solidFill>
                <a:latin typeface="微軟正黑體" panose="020B0604030504040204" pitchFamily="34" charset="-120"/>
                <a:ea typeface="微軟正黑體" panose="020B0604030504040204" pitchFamily="34" charset="-120"/>
              </a:rPr>
              <a:t>須於申請當年的</a:t>
            </a:r>
            <a:r>
              <a:rPr lang="zh-TW" altLang="en-US" sz="1800" b="1" dirty="0">
                <a:solidFill>
                  <a:srgbClr val="BA4E18"/>
                </a:solidFill>
                <a:latin typeface="微軟正黑體" panose="020B0604030504040204" pitchFamily="34" charset="-120"/>
                <a:ea typeface="微軟正黑體" panose="020B0604030504040204" pitchFamily="34" charset="-120"/>
              </a:rPr>
              <a:t>隔年</a:t>
            </a:r>
            <a:r>
              <a:rPr lang="en-US" altLang="zh-TW" sz="1800" b="1" dirty="0">
                <a:solidFill>
                  <a:srgbClr val="BA4E18"/>
                </a:solidFill>
                <a:latin typeface="微軟正黑體" panose="020B0604030504040204" pitchFamily="34" charset="-120"/>
                <a:ea typeface="微軟正黑體" panose="020B0604030504040204" pitchFamily="34" charset="-120"/>
              </a:rPr>
              <a:t>10</a:t>
            </a:r>
            <a:r>
              <a:rPr lang="zh-TW" altLang="en-US" sz="1800" b="1" dirty="0">
                <a:solidFill>
                  <a:srgbClr val="BA4E18"/>
                </a:solidFill>
                <a:latin typeface="微軟正黑體" panose="020B0604030504040204" pitchFamily="34" charset="-120"/>
                <a:ea typeface="微軟正黑體" panose="020B0604030504040204" pitchFamily="34" charset="-120"/>
              </a:rPr>
              <a:t>月</a:t>
            </a:r>
            <a:r>
              <a:rPr lang="en-US" altLang="zh-TW" sz="1800" b="1" dirty="0">
                <a:solidFill>
                  <a:srgbClr val="BA4E18"/>
                </a:solidFill>
                <a:latin typeface="微軟正黑體" panose="020B0604030504040204" pitchFamily="34" charset="-120"/>
                <a:ea typeface="微軟正黑體" panose="020B0604030504040204" pitchFamily="34" charset="-120"/>
              </a:rPr>
              <a:t>31</a:t>
            </a:r>
            <a:r>
              <a:rPr lang="zh-TW" altLang="en-US" sz="1800" b="1" dirty="0">
                <a:solidFill>
                  <a:srgbClr val="BA4E18"/>
                </a:solidFill>
                <a:latin typeface="微軟正黑體" panose="020B0604030504040204" pitchFamily="34" charset="-120"/>
                <a:ea typeface="微軟正黑體" panose="020B0604030504040204" pitchFamily="34" charset="-120"/>
              </a:rPr>
              <a:t>日之前出國</a:t>
            </a:r>
            <a:r>
              <a:rPr lang="zh-TW" altLang="en-US" sz="1800" b="1" dirty="0">
                <a:solidFill>
                  <a:schemeClr val="tx1">
                    <a:lumMod val="65000"/>
                    <a:lumOff val="35000"/>
                  </a:schemeClr>
                </a:solidFill>
                <a:latin typeface="微軟正黑體" panose="020B0604030504040204" pitchFamily="34" charset="-120"/>
                <a:ea typeface="微軟正黑體" panose="020B0604030504040204" pitchFamily="34" charset="-120"/>
              </a:rPr>
              <a:t>，否則視同放棄。</a:t>
            </a:r>
            <a:endParaRPr lang="en-US" altLang="zh-TW" sz="1800" b="1" dirty="0">
              <a:solidFill>
                <a:schemeClr val="tx1">
                  <a:lumMod val="65000"/>
                  <a:lumOff val="35000"/>
                </a:schemeClr>
              </a:solidFill>
              <a:latin typeface="微軟正黑體" panose="020B0604030504040204" pitchFamily="34" charset="-120"/>
              <a:ea typeface="微軟正黑體" panose="020B0604030504040204" pitchFamily="34" charset="-120"/>
            </a:endParaRPr>
          </a:p>
          <a:p>
            <a:pPr marL="538163" indent="0">
              <a:lnSpc>
                <a:spcPct val="160000"/>
              </a:lnSpc>
              <a:spcBef>
                <a:spcPts val="0"/>
              </a:spcBef>
              <a:spcAft>
                <a:spcPts val="1200"/>
              </a:spcAft>
              <a:buNone/>
            </a:pPr>
            <a:r>
              <a:rPr lang="zh-TW" altLang="en-US" sz="1600" b="1" dirty="0">
                <a:solidFill>
                  <a:schemeClr val="tx1">
                    <a:lumMod val="65000"/>
                    <a:lumOff val="35000"/>
                  </a:schemeClr>
                </a:solidFill>
                <a:latin typeface="微軟正黑體" panose="020B0604030504040204" pitchFamily="34" charset="-120"/>
                <a:ea typeface="微軟正黑體" panose="020B0604030504040204" pitchFamily="34" charset="-120"/>
              </a:rPr>
              <a:t>例：若申請</a:t>
            </a:r>
            <a:r>
              <a:rPr lang="en-US" altLang="zh-TW" sz="1600" b="1" dirty="0">
                <a:solidFill>
                  <a:schemeClr val="tx1">
                    <a:lumMod val="65000"/>
                    <a:lumOff val="35000"/>
                  </a:schemeClr>
                </a:solidFill>
                <a:latin typeface="微軟正黑體" panose="020B0604030504040204" pitchFamily="34" charset="-120"/>
                <a:ea typeface="微軟正黑體" panose="020B0604030504040204" pitchFamily="34" charset="-120"/>
              </a:rPr>
              <a:t>111</a:t>
            </a:r>
            <a:r>
              <a:rPr lang="zh-TW" altLang="en-US" sz="1600" b="1" dirty="0">
                <a:solidFill>
                  <a:schemeClr val="tx1">
                    <a:lumMod val="65000"/>
                    <a:lumOff val="35000"/>
                  </a:schemeClr>
                </a:solidFill>
                <a:latin typeface="微軟正黑體" panose="020B0604030504040204" pitchFamily="34" charset="-120"/>
                <a:ea typeface="微軟正黑體" panose="020B0604030504040204" pitchFamily="34" charset="-120"/>
              </a:rPr>
              <a:t>年度學海計畫，須在</a:t>
            </a:r>
            <a:r>
              <a:rPr lang="en-US" altLang="zh-TW" sz="1600" b="1" dirty="0">
                <a:solidFill>
                  <a:schemeClr val="tx1">
                    <a:lumMod val="65000"/>
                    <a:lumOff val="35000"/>
                  </a:schemeClr>
                </a:solidFill>
                <a:latin typeface="微軟正黑體" panose="020B0604030504040204" pitchFamily="34" charset="-120"/>
                <a:ea typeface="微軟正黑體" panose="020B0604030504040204" pitchFamily="34" charset="-120"/>
              </a:rPr>
              <a:t>112</a:t>
            </a:r>
            <a:r>
              <a:rPr lang="zh-TW" altLang="en-US" sz="1600" b="1" dirty="0">
                <a:solidFill>
                  <a:schemeClr val="tx1">
                    <a:lumMod val="65000"/>
                    <a:lumOff val="35000"/>
                  </a:schemeClr>
                </a:solidFill>
                <a:latin typeface="微軟正黑體" panose="020B0604030504040204" pitchFamily="34" charset="-120"/>
                <a:ea typeface="微軟正黑體" panose="020B0604030504040204" pitchFamily="34" charset="-120"/>
              </a:rPr>
              <a:t>年</a:t>
            </a:r>
            <a:r>
              <a:rPr lang="en-US" altLang="zh-TW" sz="1600" b="1" dirty="0">
                <a:solidFill>
                  <a:schemeClr val="tx1">
                    <a:lumMod val="65000"/>
                    <a:lumOff val="35000"/>
                  </a:schemeClr>
                </a:solidFill>
                <a:latin typeface="微軟正黑體" panose="020B0604030504040204" pitchFamily="34" charset="-120"/>
                <a:ea typeface="微軟正黑體" panose="020B0604030504040204" pitchFamily="34" charset="-120"/>
              </a:rPr>
              <a:t>10</a:t>
            </a:r>
            <a:r>
              <a:rPr lang="zh-TW" altLang="en-US" sz="1600" b="1" dirty="0">
                <a:solidFill>
                  <a:schemeClr val="tx1">
                    <a:lumMod val="65000"/>
                    <a:lumOff val="35000"/>
                  </a:schemeClr>
                </a:solidFill>
                <a:latin typeface="微軟正黑體" panose="020B0604030504040204" pitchFamily="34" charset="-120"/>
                <a:ea typeface="微軟正黑體" panose="020B0604030504040204" pitchFamily="34" charset="-120"/>
              </a:rPr>
              <a:t>月</a:t>
            </a:r>
            <a:r>
              <a:rPr lang="en-US" altLang="zh-TW" sz="1600" b="1" dirty="0">
                <a:solidFill>
                  <a:schemeClr val="tx1">
                    <a:lumMod val="65000"/>
                    <a:lumOff val="35000"/>
                  </a:schemeClr>
                </a:solidFill>
                <a:latin typeface="微軟正黑體" panose="020B0604030504040204" pitchFamily="34" charset="-120"/>
                <a:ea typeface="微軟正黑體" panose="020B0604030504040204" pitchFamily="34" charset="-120"/>
              </a:rPr>
              <a:t>31</a:t>
            </a:r>
            <a:r>
              <a:rPr lang="zh-TW" altLang="en-US" sz="1600" b="1" dirty="0">
                <a:solidFill>
                  <a:schemeClr val="tx1">
                    <a:lumMod val="65000"/>
                    <a:lumOff val="35000"/>
                  </a:schemeClr>
                </a:solidFill>
                <a:latin typeface="微軟正黑體" panose="020B0604030504040204" pitchFamily="34" charset="-120"/>
                <a:ea typeface="微軟正黑體" panose="020B0604030504040204" pitchFamily="34" charset="-120"/>
              </a:rPr>
              <a:t>日前出國。</a:t>
            </a:r>
            <a:endParaRPr lang="en-US" altLang="zh-TW" sz="1600" b="1" dirty="0">
              <a:solidFill>
                <a:schemeClr val="tx1">
                  <a:lumMod val="65000"/>
                  <a:lumOff val="35000"/>
                </a:schemeClr>
              </a:solidFill>
              <a:latin typeface="微軟正黑體" panose="020B0604030504040204" pitchFamily="34" charset="-120"/>
              <a:ea typeface="微軟正黑體" panose="020B0604030504040204" pitchFamily="34" charset="-120"/>
            </a:endParaRPr>
          </a:p>
          <a:p>
            <a:pPr marL="0" indent="0">
              <a:lnSpc>
                <a:spcPct val="160000"/>
              </a:lnSpc>
              <a:spcBef>
                <a:spcPts val="0"/>
              </a:spcBef>
              <a:spcAft>
                <a:spcPts val="1200"/>
              </a:spcAft>
              <a:buNone/>
            </a:pPr>
            <a:r>
              <a:rPr lang="zh-TW" altLang="en-US" sz="1800" b="1" dirty="0">
                <a:solidFill>
                  <a:schemeClr val="tx1">
                    <a:lumMod val="65000"/>
                    <a:lumOff val="35000"/>
                  </a:schemeClr>
                </a:solidFill>
                <a:latin typeface="微軟正黑體" panose="020B0604030504040204" pitchFamily="34" charset="-120"/>
                <a:ea typeface="微軟正黑體" panose="020B0604030504040204" pitchFamily="34" charset="-120"/>
              </a:rPr>
              <a:t>出國須滿</a:t>
            </a:r>
            <a:r>
              <a:rPr lang="zh-TW" altLang="en-US" sz="1800" b="1" dirty="0">
                <a:solidFill>
                  <a:srgbClr val="BA4E18"/>
                </a:solidFill>
                <a:latin typeface="微軟正黑體" panose="020B0604030504040204" pitchFamily="34" charset="-120"/>
                <a:ea typeface="微軟正黑體" panose="020B0604030504040204" pitchFamily="34" charset="-120"/>
              </a:rPr>
              <a:t>一學期（季）或一學年</a:t>
            </a:r>
            <a:r>
              <a:rPr lang="zh-TW" altLang="en-US" sz="1800" b="1" dirty="0">
                <a:solidFill>
                  <a:schemeClr val="tx1">
                    <a:lumMod val="65000"/>
                    <a:lumOff val="35000"/>
                  </a:schemeClr>
                </a:solidFill>
                <a:latin typeface="微軟正黑體" panose="020B0604030504040204" pitchFamily="34" charset="-120"/>
                <a:ea typeface="微軟正黑體" panose="020B0604030504040204" pitchFamily="34" charset="-120"/>
              </a:rPr>
              <a:t>，期程由</a:t>
            </a:r>
            <a:r>
              <a:rPr lang="zh-TW" altLang="en-US" sz="1800" b="1" dirty="0">
                <a:solidFill>
                  <a:srgbClr val="BA4E18"/>
                </a:solidFill>
                <a:latin typeface="微軟正黑體" panose="020B0604030504040204" pitchFamily="34" charset="-120"/>
                <a:ea typeface="微軟正黑體" panose="020B0604030504040204" pitchFamily="34" charset="-120"/>
              </a:rPr>
              <a:t>實際出國日起算</a:t>
            </a:r>
            <a:r>
              <a:rPr lang="zh-TW" altLang="en-US" sz="1800" b="1" dirty="0">
                <a:solidFill>
                  <a:schemeClr val="tx1">
                    <a:lumMod val="65000"/>
                    <a:lumOff val="35000"/>
                  </a:schemeClr>
                </a:solidFill>
                <a:latin typeface="微軟正黑體" panose="020B0604030504040204" pitchFamily="34" charset="-120"/>
                <a:ea typeface="微軟正黑體" panose="020B0604030504040204" pitchFamily="34" charset="-120"/>
              </a:rPr>
              <a:t>，若未滿一學期或一學年須繳回補助款項，學校依行政契約書請學生繳回。但若</a:t>
            </a:r>
            <a:r>
              <a:rPr lang="zh-TW" altLang="zh-TW" sz="1800" b="1" dirty="0">
                <a:solidFill>
                  <a:srgbClr val="BA4E18"/>
                </a:solidFill>
                <a:latin typeface="微軟正黑體" panose="020B0604030504040204" pitchFamily="34" charset="-120"/>
                <a:ea typeface="微軟正黑體" panose="020B0604030504040204" pitchFamily="34" charset="-120"/>
              </a:rPr>
              <a:t>發生重大天災或社會暴動</a:t>
            </a:r>
            <a:r>
              <a:rPr lang="zh-TW" altLang="zh-TW" sz="1800" b="1" dirty="0">
                <a:solidFill>
                  <a:schemeClr val="tx1">
                    <a:lumMod val="65000"/>
                    <a:lumOff val="35000"/>
                  </a:schemeClr>
                </a:solidFill>
                <a:latin typeface="微軟正黑體" panose="020B0604030504040204" pitchFamily="34" charset="-120"/>
                <a:ea typeface="微軟正黑體" panose="020B0604030504040204" pitchFamily="34" charset="-120"/>
              </a:rPr>
              <a:t>，</a:t>
            </a:r>
            <a:r>
              <a:rPr lang="zh-TW" altLang="en-US" sz="1800" b="1" dirty="0">
                <a:solidFill>
                  <a:schemeClr val="tx1">
                    <a:lumMod val="65000"/>
                    <a:lumOff val="35000"/>
                  </a:schemeClr>
                </a:solidFill>
                <a:latin typeface="微軟正黑體" panose="020B0604030504040204" pitchFamily="34" charset="-120"/>
                <a:ea typeface="微軟正黑體" panose="020B0604030504040204" pitchFamily="34" charset="-120"/>
              </a:rPr>
              <a:t>得由薦送學校取得選送生同意後，附佐證資料，報部核可，提前終止、延後或取消選送計畫。</a:t>
            </a:r>
            <a:endParaRPr lang="en-US" altLang="zh-TW" sz="1800" b="1" dirty="0">
              <a:solidFill>
                <a:schemeClr val="tx1">
                  <a:lumMod val="65000"/>
                  <a:lumOff val="35000"/>
                </a:schemeClr>
              </a:solidFill>
              <a:latin typeface="微軟正黑體" panose="020B0604030504040204" pitchFamily="34" charset="-120"/>
              <a:ea typeface="微軟正黑體" panose="020B0604030504040204" pitchFamily="34" charset="-120"/>
            </a:endParaRPr>
          </a:p>
          <a:p>
            <a:pPr marL="0" indent="0">
              <a:lnSpc>
                <a:spcPct val="160000"/>
              </a:lnSpc>
              <a:spcBef>
                <a:spcPts val="0"/>
              </a:spcBef>
              <a:spcAft>
                <a:spcPts val="1200"/>
              </a:spcAft>
              <a:buNone/>
            </a:pPr>
            <a:r>
              <a:rPr lang="zh-TW" altLang="en-US" sz="1800" b="1" dirty="0">
                <a:solidFill>
                  <a:schemeClr val="tx1">
                    <a:lumMod val="65000"/>
                    <a:lumOff val="35000"/>
                  </a:schemeClr>
                </a:solidFill>
                <a:latin typeface="微軟正黑體" panose="020B0604030504040204" pitchFamily="34" charset="-120"/>
                <a:ea typeface="微軟正黑體" panose="020B0604030504040204" pitchFamily="34" charset="-120"/>
              </a:rPr>
              <a:t>回國後</a:t>
            </a:r>
            <a:r>
              <a:rPr lang="zh-TW" altLang="en-US" sz="1800" b="1" dirty="0">
                <a:solidFill>
                  <a:srgbClr val="BA4E18"/>
                </a:solidFill>
                <a:latin typeface="微軟正黑體" panose="020B0604030504040204" pitchFamily="34" charset="-120"/>
                <a:ea typeface="微軟正黑體" panose="020B0604030504040204" pitchFamily="34" charset="-120"/>
              </a:rPr>
              <a:t>務必回原本的學校報到</a:t>
            </a:r>
            <a:r>
              <a:rPr lang="zh-TW" altLang="en-US" sz="1800" b="1" dirty="0">
                <a:solidFill>
                  <a:schemeClr val="tx1">
                    <a:lumMod val="65000"/>
                    <a:lumOff val="35000"/>
                  </a:schemeClr>
                </a:solidFill>
                <a:latin typeface="微軟正黑體" panose="020B0604030504040204" pitchFamily="34" charset="-120"/>
                <a:ea typeface="微軟正黑體" panose="020B0604030504040204" pitchFamily="34" charset="-120"/>
              </a:rPr>
              <a:t>。</a:t>
            </a:r>
            <a:endParaRPr lang="en-US" altLang="zh-TW" sz="1800" b="1" dirty="0">
              <a:solidFill>
                <a:schemeClr val="tx1">
                  <a:lumMod val="65000"/>
                  <a:lumOff val="35000"/>
                </a:schemeClr>
              </a:solidFill>
              <a:latin typeface="微軟正黑體" panose="020B0604030504040204" pitchFamily="34" charset="-120"/>
              <a:ea typeface="微軟正黑體" panose="020B0604030504040204" pitchFamily="34" charset="-120"/>
            </a:endParaRPr>
          </a:p>
          <a:p>
            <a:pPr marL="0" indent="0">
              <a:lnSpc>
                <a:spcPct val="160000"/>
              </a:lnSpc>
              <a:spcBef>
                <a:spcPts val="0"/>
              </a:spcBef>
              <a:spcAft>
                <a:spcPts val="1200"/>
              </a:spcAft>
              <a:buNone/>
            </a:pPr>
            <a:r>
              <a:rPr lang="zh-TW" altLang="en-US" sz="1800" b="1" dirty="0">
                <a:solidFill>
                  <a:schemeClr val="tx1">
                    <a:lumMod val="65000"/>
                    <a:lumOff val="35000"/>
                  </a:schemeClr>
                </a:solidFill>
                <a:latin typeface="微軟正黑體" panose="020B0604030504040204" pitchFamily="34" charset="-120"/>
                <a:ea typeface="微軟正黑體" panose="020B0604030504040204" pitchFamily="34" charset="-120"/>
              </a:rPr>
              <a:t>回國後</a:t>
            </a:r>
            <a:r>
              <a:rPr lang="en-US" altLang="zh-TW" sz="1800" b="1" dirty="0">
                <a:solidFill>
                  <a:srgbClr val="BA4E18"/>
                </a:solidFill>
                <a:latin typeface="微軟正黑體" panose="020B0604030504040204" pitchFamily="34" charset="-120"/>
                <a:ea typeface="微軟正黑體" panose="020B0604030504040204" pitchFamily="34" charset="-120"/>
              </a:rPr>
              <a:t>2</a:t>
            </a:r>
            <a:r>
              <a:rPr lang="zh-TW" altLang="en-US" sz="1800" b="1" dirty="0">
                <a:solidFill>
                  <a:srgbClr val="BA4E18"/>
                </a:solidFill>
                <a:latin typeface="微軟正黑體" panose="020B0604030504040204" pitchFamily="34" charset="-120"/>
                <a:ea typeface="微軟正黑體" panose="020B0604030504040204" pitchFamily="34" charset="-120"/>
              </a:rPr>
              <a:t>星期內</a:t>
            </a:r>
            <a:r>
              <a:rPr lang="zh-TW" altLang="en-US" sz="1800" b="1" dirty="0">
                <a:solidFill>
                  <a:schemeClr val="tx1">
                    <a:lumMod val="65000"/>
                    <a:lumOff val="35000"/>
                  </a:schemeClr>
                </a:solidFill>
                <a:latin typeface="微軟正黑體" panose="020B0604030504040204" pitchFamily="34" charset="-120"/>
                <a:ea typeface="微軟正黑體" panose="020B0604030504040204" pitchFamily="34" charset="-120"/>
              </a:rPr>
              <a:t>，須上傳問卷調查表及</a:t>
            </a:r>
            <a:r>
              <a:rPr lang="en-US" altLang="zh-TW" sz="1800" b="1" dirty="0">
                <a:solidFill>
                  <a:schemeClr val="tx1">
                    <a:lumMod val="65000"/>
                    <a:lumOff val="35000"/>
                  </a:schemeClr>
                </a:solidFill>
                <a:latin typeface="微軟正黑體" panose="020B0604030504040204" pitchFamily="34" charset="-120"/>
                <a:ea typeface="微軟正黑體" panose="020B0604030504040204" pitchFamily="34" charset="-120"/>
              </a:rPr>
              <a:t>1000</a:t>
            </a:r>
            <a:r>
              <a:rPr lang="zh-TW" altLang="en-US" sz="1800" b="1" dirty="0">
                <a:solidFill>
                  <a:schemeClr val="tx1">
                    <a:lumMod val="65000"/>
                    <a:lumOff val="35000"/>
                  </a:schemeClr>
                </a:solidFill>
                <a:latin typeface="微軟正黑體" panose="020B0604030504040204" pitchFamily="34" charset="-120"/>
                <a:ea typeface="微軟正黑體" panose="020B0604030504040204" pitchFamily="34" charset="-120"/>
              </a:rPr>
              <a:t>字以內中文</a:t>
            </a:r>
            <a:r>
              <a:rPr lang="en-US" altLang="zh-TW" sz="1800" b="1" dirty="0">
                <a:solidFill>
                  <a:schemeClr val="tx1">
                    <a:lumMod val="65000"/>
                    <a:lumOff val="35000"/>
                  </a:schemeClr>
                </a:solidFill>
                <a:latin typeface="微軟正黑體" panose="020B0604030504040204" pitchFamily="34" charset="-120"/>
                <a:ea typeface="微軟正黑體" panose="020B0604030504040204" pitchFamily="34" charset="-120"/>
              </a:rPr>
              <a:t>/</a:t>
            </a:r>
            <a:r>
              <a:rPr lang="zh-TW" altLang="en-US" sz="1800" b="1" dirty="0">
                <a:solidFill>
                  <a:schemeClr val="tx1">
                    <a:lumMod val="65000"/>
                    <a:lumOff val="35000"/>
                  </a:schemeClr>
                </a:solidFill>
                <a:latin typeface="微軟正黑體" panose="020B0604030504040204" pitchFamily="34" charset="-120"/>
                <a:ea typeface="微軟正黑體" panose="020B0604030504040204" pitchFamily="34" charset="-120"/>
              </a:rPr>
              <a:t>英文心得報告，亦可上傳經驗分享短片至學海計畫網站。</a:t>
            </a:r>
            <a:endParaRPr lang="en-US" altLang="zh-TW" sz="1800" b="1" dirty="0">
              <a:solidFill>
                <a:schemeClr val="tx1">
                  <a:lumMod val="65000"/>
                  <a:lumOff val="35000"/>
                </a:schemeClr>
              </a:solidFill>
              <a:latin typeface="微軟正黑體" panose="020B0604030504040204" pitchFamily="34" charset="-120"/>
              <a:ea typeface="微軟正黑體" panose="020B0604030504040204" pitchFamily="34" charset="-120"/>
            </a:endParaRPr>
          </a:p>
          <a:p>
            <a:pPr marL="182562" indent="0">
              <a:lnSpc>
                <a:spcPct val="160000"/>
              </a:lnSpc>
              <a:spcBef>
                <a:spcPts val="0"/>
              </a:spcBef>
              <a:spcAft>
                <a:spcPts val="1200"/>
              </a:spcAft>
              <a:buNone/>
            </a:pPr>
            <a:r>
              <a:rPr lang="zh-TW" altLang="en-US" sz="1600" b="1" dirty="0">
                <a:solidFill>
                  <a:schemeClr val="tx1">
                    <a:lumMod val="65000"/>
                    <a:lumOff val="35000"/>
                  </a:schemeClr>
                </a:solidFill>
                <a:latin typeface="微軟正黑體" panose="020B0604030504040204" pitchFamily="34" charset="-120"/>
                <a:ea typeface="微軟正黑體" panose="020B0604030504040204" pitchFamily="34" charset="-120"/>
              </a:rPr>
              <a:t>（每篇心得需有照片</a:t>
            </a:r>
            <a:r>
              <a:rPr lang="en-US" altLang="zh-TW" sz="1600" b="1" dirty="0">
                <a:solidFill>
                  <a:schemeClr val="tx1">
                    <a:lumMod val="65000"/>
                    <a:lumOff val="35000"/>
                  </a:schemeClr>
                </a:solidFill>
                <a:latin typeface="微軟正黑體" panose="020B0604030504040204" pitchFamily="34" charset="-120"/>
                <a:ea typeface="微軟正黑體" panose="020B0604030504040204" pitchFamily="34" charset="-120"/>
              </a:rPr>
              <a:t>4</a:t>
            </a:r>
            <a:r>
              <a:rPr lang="zh-TW" altLang="en-US" sz="1600" b="1" dirty="0">
                <a:solidFill>
                  <a:schemeClr val="tx1">
                    <a:lumMod val="65000"/>
                    <a:lumOff val="35000"/>
                  </a:schemeClr>
                </a:solidFill>
                <a:latin typeface="微軟正黑體" panose="020B0604030504040204" pitchFamily="34" charset="-120"/>
                <a:ea typeface="微軟正黑體" panose="020B0604030504040204" pitchFamily="34" charset="-120"/>
              </a:rPr>
              <a:t>張以上，</a:t>
            </a:r>
            <a:r>
              <a:rPr lang="zh-TW" altLang="en-US" sz="1600" b="1" dirty="0">
                <a:solidFill>
                  <a:srgbClr val="BA4E18"/>
                </a:solidFill>
                <a:latin typeface="微軟正黑體" panose="020B0604030504040204" pitchFamily="34" charset="-120"/>
                <a:ea typeface="微軟正黑體" panose="020B0604030504040204" pitchFamily="34" charset="-120"/>
              </a:rPr>
              <a:t>短片</a:t>
            </a:r>
            <a:r>
              <a:rPr lang="en-US" altLang="zh-TW" sz="1600" b="1" dirty="0">
                <a:solidFill>
                  <a:srgbClr val="BA4E18"/>
                </a:solidFill>
                <a:latin typeface="微軟正黑體" panose="020B0604030504040204" pitchFamily="34" charset="-120"/>
                <a:ea typeface="微軟正黑體" panose="020B0604030504040204" pitchFamily="34" charset="-120"/>
              </a:rPr>
              <a:t>(3</a:t>
            </a:r>
            <a:r>
              <a:rPr lang="zh-TW" altLang="en-US" sz="1600" b="1" dirty="0">
                <a:solidFill>
                  <a:srgbClr val="BA4E18"/>
                </a:solidFill>
                <a:latin typeface="微軟正黑體" panose="020B0604030504040204" pitchFamily="34" charset="-120"/>
                <a:ea typeface="微軟正黑體" panose="020B0604030504040204" pitchFamily="34" charset="-120"/>
              </a:rPr>
              <a:t>分鐘以內</a:t>
            </a:r>
            <a:r>
              <a:rPr lang="en-US" altLang="zh-TW" sz="1600" b="1" dirty="0">
                <a:solidFill>
                  <a:srgbClr val="BA4E18"/>
                </a:solidFill>
                <a:latin typeface="微軟正黑體" panose="020B0604030504040204" pitchFamily="34" charset="-120"/>
                <a:ea typeface="微軟正黑體" panose="020B0604030504040204" pitchFamily="34" charset="-120"/>
              </a:rPr>
              <a:t>)</a:t>
            </a:r>
            <a:r>
              <a:rPr lang="zh-TW" altLang="en-US" sz="1600" b="1" dirty="0">
                <a:solidFill>
                  <a:srgbClr val="BA4E18"/>
                </a:solidFill>
                <a:latin typeface="微軟正黑體" panose="020B0604030504040204" pitchFamily="34" charset="-120"/>
                <a:ea typeface="微軟正黑體" panose="020B0604030504040204" pitchFamily="34" charset="-120"/>
              </a:rPr>
              <a:t>不強制繳交</a:t>
            </a:r>
            <a:r>
              <a:rPr lang="zh-TW" altLang="en-US" sz="1600" b="1" dirty="0">
                <a:solidFill>
                  <a:schemeClr val="tx1">
                    <a:lumMod val="65000"/>
                    <a:lumOff val="35000"/>
                  </a:schemeClr>
                </a:solidFill>
                <a:latin typeface="微軟正黑體" panose="020B0604030504040204" pitchFamily="34" charset="-120"/>
                <a:ea typeface="微軟正黑體" panose="020B0604030504040204" pitchFamily="34" charset="-120"/>
              </a:rPr>
              <a:t>，請上傳至個人雲端或</a:t>
            </a:r>
            <a:r>
              <a:rPr lang="en-US" altLang="zh-TW" sz="1600" b="1" dirty="0" err="1">
                <a:solidFill>
                  <a:schemeClr val="tx1">
                    <a:lumMod val="65000"/>
                    <a:lumOff val="35000"/>
                  </a:schemeClr>
                </a:solidFill>
                <a:latin typeface="微軟正黑體" panose="020B0604030504040204" pitchFamily="34" charset="-120"/>
                <a:ea typeface="微軟正黑體" panose="020B0604030504040204" pitchFamily="34" charset="-120"/>
              </a:rPr>
              <a:t>Youtube</a:t>
            </a:r>
            <a:r>
              <a:rPr lang="zh-TW" altLang="en-US" sz="1600" b="1" dirty="0">
                <a:solidFill>
                  <a:schemeClr val="tx1">
                    <a:lumMod val="65000"/>
                    <a:lumOff val="35000"/>
                  </a:schemeClr>
                </a:solidFill>
                <a:latin typeface="微軟正黑體" panose="020B0604030504040204" pitchFamily="34" charset="-120"/>
                <a:ea typeface="微軟正黑體" panose="020B0604030504040204" pitchFamily="34" charset="-120"/>
              </a:rPr>
              <a:t>再貼連結至心得內）</a:t>
            </a:r>
            <a:endParaRPr lang="en-US" altLang="zh-TW" sz="1600" b="1" dirty="0">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12" name="菱形 11"/>
          <p:cNvSpPr/>
          <p:nvPr/>
        </p:nvSpPr>
        <p:spPr>
          <a:xfrm>
            <a:off x="896112" y="2120356"/>
            <a:ext cx="420624" cy="420624"/>
          </a:xfrm>
          <a:prstGeom prst="diamond">
            <a:avLst/>
          </a:prstGeom>
          <a:solidFill>
            <a:schemeClr val="accent5">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1400" b="1" dirty="0">
                <a:latin typeface="微軟正黑體" panose="020B0604030504040204" pitchFamily="34" charset="-120"/>
                <a:ea typeface="微軟正黑體" panose="020B0604030504040204" pitchFamily="34" charset="-120"/>
              </a:rPr>
              <a:t>2</a:t>
            </a:r>
            <a:endParaRPr lang="zh-TW" altLang="en-US" sz="1400" b="1" dirty="0">
              <a:latin typeface="微軟正黑體" panose="020B0604030504040204" pitchFamily="34" charset="-120"/>
              <a:ea typeface="微軟正黑體" panose="020B0604030504040204" pitchFamily="34" charset="-120"/>
            </a:endParaRPr>
          </a:p>
        </p:txBody>
      </p:sp>
      <p:sp>
        <p:nvSpPr>
          <p:cNvPr id="13" name="菱形 12"/>
          <p:cNvSpPr/>
          <p:nvPr/>
        </p:nvSpPr>
        <p:spPr>
          <a:xfrm>
            <a:off x="896112" y="2641575"/>
            <a:ext cx="420624" cy="420624"/>
          </a:xfrm>
          <a:prstGeom prst="diamond">
            <a:avLst/>
          </a:prstGeom>
          <a:solidFill>
            <a:schemeClr val="accent5">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1400" b="1" dirty="0">
                <a:latin typeface="微軟正黑體" panose="020B0604030504040204" pitchFamily="34" charset="-120"/>
                <a:ea typeface="微軟正黑體" panose="020B0604030504040204" pitchFamily="34" charset="-120"/>
              </a:rPr>
              <a:t>3</a:t>
            </a:r>
            <a:endParaRPr lang="zh-TW" altLang="en-US" sz="1400" b="1" dirty="0">
              <a:latin typeface="微軟正黑體" panose="020B0604030504040204" pitchFamily="34" charset="-120"/>
              <a:ea typeface="微軟正黑體" panose="020B0604030504040204" pitchFamily="34" charset="-120"/>
            </a:endParaRPr>
          </a:p>
        </p:txBody>
      </p:sp>
      <p:sp>
        <p:nvSpPr>
          <p:cNvPr id="14" name="菱形 13"/>
          <p:cNvSpPr/>
          <p:nvPr/>
        </p:nvSpPr>
        <p:spPr>
          <a:xfrm>
            <a:off x="896112" y="3579764"/>
            <a:ext cx="420624" cy="420624"/>
          </a:xfrm>
          <a:prstGeom prst="diamond">
            <a:avLst/>
          </a:prstGeom>
          <a:solidFill>
            <a:schemeClr val="accent5">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1400" b="1" dirty="0">
                <a:latin typeface="微軟正黑體" panose="020B0604030504040204" pitchFamily="34" charset="-120"/>
                <a:ea typeface="微軟正黑體" panose="020B0604030504040204" pitchFamily="34" charset="-120"/>
              </a:rPr>
              <a:t>4</a:t>
            </a:r>
            <a:endParaRPr lang="zh-TW" altLang="en-US" sz="1400" b="1" dirty="0">
              <a:latin typeface="微軟正黑體" panose="020B0604030504040204" pitchFamily="34" charset="-120"/>
              <a:ea typeface="微軟正黑體" panose="020B0604030504040204" pitchFamily="34" charset="-120"/>
            </a:endParaRPr>
          </a:p>
        </p:txBody>
      </p:sp>
      <p:sp>
        <p:nvSpPr>
          <p:cNvPr id="15" name="菱形 14"/>
          <p:cNvSpPr/>
          <p:nvPr/>
        </p:nvSpPr>
        <p:spPr>
          <a:xfrm>
            <a:off x="896112" y="4837649"/>
            <a:ext cx="420624" cy="420624"/>
          </a:xfrm>
          <a:prstGeom prst="diamond">
            <a:avLst/>
          </a:prstGeom>
          <a:solidFill>
            <a:schemeClr val="accent5">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1400" b="1" dirty="0">
                <a:latin typeface="微軟正黑體" panose="020B0604030504040204" pitchFamily="34" charset="-120"/>
                <a:ea typeface="微軟正黑體" panose="020B0604030504040204" pitchFamily="34" charset="-120"/>
              </a:rPr>
              <a:t>5</a:t>
            </a:r>
            <a:endParaRPr lang="zh-TW" altLang="en-US" sz="1400" b="1" dirty="0">
              <a:latin typeface="微軟正黑體" panose="020B0604030504040204" pitchFamily="34" charset="-120"/>
              <a:ea typeface="微軟正黑體" panose="020B0604030504040204" pitchFamily="34" charset="-120"/>
            </a:endParaRPr>
          </a:p>
        </p:txBody>
      </p:sp>
      <p:sp>
        <p:nvSpPr>
          <p:cNvPr id="16" name="菱形 15"/>
          <p:cNvSpPr/>
          <p:nvPr/>
        </p:nvSpPr>
        <p:spPr>
          <a:xfrm>
            <a:off x="896112" y="5391922"/>
            <a:ext cx="420624" cy="420624"/>
          </a:xfrm>
          <a:prstGeom prst="diamond">
            <a:avLst/>
          </a:prstGeom>
          <a:solidFill>
            <a:schemeClr val="accent5">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1400" b="1" dirty="0">
                <a:latin typeface="微軟正黑體" panose="020B0604030504040204" pitchFamily="34" charset="-120"/>
                <a:ea typeface="微軟正黑體" panose="020B0604030504040204" pitchFamily="34" charset="-120"/>
              </a:rPr>
              <a:t>6</a:t>
            </a:r>
            <a:endParaRPr lang="zh-TW" altLang="en-US" sz="14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446490444"/>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980</TotalTime>
  <Words>1720</Words>
  <Application>Microsoft Office PowerPoint</Application>
  <PresentationFormat>寬螢幕</PresentationFormat>
  <Paragraphs>85</Paragraphs>
  <Slides>6</Slides>
  <Notes>0</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6</vt:i4>
      </vt:variant>
    </vt:vector>
  </HeadingPairs>
  <TitlesOfParts>
    <vt:vector size="13" baseType="lpstr">
      <vt:lpstr>微軟正黑體</vt:lpstr>
      <vt:lpstr>新細明體</vt:lpstr>
      <vt:lpstr>標楷體</vt:lpstr>
      <vt:lpstr>Arial</vt:lpstr>
      <vt:lpstr>Calibri</vt:lpstr>
      <vt:lpstr>Calibri Light</vt:lpstr>
      <vt:lpstr>Office 佈景主題</vt:lpstr>
      <vt:lpstr>PowerPoint 簡報</vt:lpstr>
      <vt:lpstr>PowerPoint 簡報</vt:lpstr>
      <vt:lpstr>PowerPoint 簡報</vt:lpstr>
      <vt:lpstr>PowerPoint 簡報</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User</dc:creator>
  <cp:lastModifiedBy>蔣裕祺</cp:lastModifiedBy>
  <cp:revision>291</cp:revision>
  <dcterms:created xsi:type="dcterms:W3CDTF">2017-11-29T08:48:09Z</dcterms:created>
  <dcterms:modified xsi:type="dcterms:W3CDTF">2025-06-03T07:58:52Z</dcterms:modified>
</cp:coreProperties>
</file>