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5" r:id="rId3"/>
    <p:sldId id="277" r:id="rId4"/>
    <p:sldId id="278" r:id="rId5"/>
    <p:sldId id="279" r:id="rId6"/>
    <p:sldId id="258" r:id="rId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4E18"/>
    <a:srgbClr val="2F5597"/>
    <a:srgbClr val="404040"/>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0" autoAdjust="0"/>
    <p:restoredTop sz="94660"/>
  </p:normalViewPr>
  <p:slideViewPr>
    <p:cSldViewPr snapToGrid="0">
      <p:cViewPr>
        <p:scale>
          <a:sx n="66" d="100"/>
          <a:sy n="66" d="100"/>
        </p:scale>
        <p:origin x="24" y="10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F4C0C0-7847-4ECA-BF5A-3CCAA0BE18A0}" type="datetimeFigureOut">
              <a:rPr lang="zh-TW" altLang="en-US" smtClean="0"/>
              <a:t>2025/6/3</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F563A-1564-4487-A19D-9D3927A46CA4}" type="slidenum">
              <a:rPr lang="zh-TW" altLang="en-US" smtClean="0"/>
              <a:t>‹#›</a:t>
            </a:fld>
            <a:endParaRPr lang="zh-TW" altLang="en-US"/>
          </a:p>
        </p:txBody>
      </p:sp>
    </p:spTree>
    <p:extLst>
      <p:ext uri="{BB962C8B-B14F-4D97-AF65-F5344CB8AC3E}">
        <p14:creationId xmlns:p14="http://schemas.microsoft.com/office/powerpoint/2010/main" val="1802934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521381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4043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3413153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383325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1376394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3710171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3483378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698565"/>
          </a:xfrm>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171732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3662822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1099760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7DE88459-4F2C-4C9E-8508-DB9AB29146FF}" type="datetimeFigureOut">
              <a:rPr lang="zh-TW" altLang="en-US" smtClean="0"/>
              <a:t>2025/6/3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2181036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E88459-4F2C-4C9E-8508-DB9AB29146FF}" type="datetimeFigureOut">
              <a:rPr lang="zh-TW" altLang="en-US" smtClean="0"/>
              <a:t>2025/6/3</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7073A-F810-4435-89F9-4B940BDB8B8F}" type="slidenum">
              <a:rPr lang="zh-TW" altLang="en-US" smtClean="0"/>
              <a:t>‹#›</a:t>
            </a:fld>
            <a:endParaRPr lang="zh-TW" altLang="en-US"/>
          </a:p>
        </p:txBody>
      </p:sp>
    </p:spTree>
    <p:extLst>
      <p:ext uri="{BB962C8B-B14F-4D97-AF65-F5344CB8AC3E}">
        <p14:creationId xmlns:p14="http://schemas.microsoft.com/office/powerpoint/2010/main" val="906463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矩形 10"/>
          <p:cNvSpPr/>
          <p:nvPr/>
        </p:nvSpPr>
        <p:spPr>
          <a:xfrm>
            <a:off x="-1" y="0"/>
            <a:ext cx="12192000" cy="528320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 name="文字方塊 11"/>
          <p:cNvSpPr txBox="1"/>
          <p:nvPr/>
        </p:nvSpPr>
        <p:spPr>
          <a:xfrm>
            <a:off x="1899980" y="1727129"/>
            <a:ext cx="8392041" cy="1323439"/>
          </a:xfrm>
          <a:prstGeom prst="rect">
            <a:avLst/>
          </a:prstGeom>
          <a:noFill/>
        </p:spPr>
        <p:txBody>
          <a:bodyPr wrap="none" rtlCol="0">
            <a:spAutoFit/>
          </a:bodyPr>
          <a:lstStyle/>
          <a:p>
            <a:pPr algn="ctr"/>
            <a:r>
              <a:rPr lang="zh-TW" altLang="en-US" sz="8000" b="1" dirty="0">
                <a:solidFill>
                  <a:schemeClr val="tx1">
                    <a:lumMod val="75000"/>
                    <a:lumOff val="25000"/>
                  </a:schemeClr>
                </a:solidFill>
                <a:latin typeface="微軟正黑體" panose="020B0604030504040204" pitchFamily="34" charset="-120"/>
                <a:ea typeface="微軟正黑體" panose="020B0604030504040204" pitchFamily="34" charset="-120"/>
              </a:rPr>
              <a:t>學海計畫</a:t>
            </a:r>
            <a:r>
              <a:rPr lang="zh-CN" altLang="en-US" sz="8000" b="1" dirty="0">
                <a:solidFill>
                  <a:schemeClr val="tx1">
                    <a:lumMod val="75000"/>
                    <a:lumOff val="25000"/>
                  </a:schemeClr>
                </a:solidFill>
                <a:latin typeface="微軟正黑體" panose="020B0604030504040204" pitchFamily="34" charset="-120"/>
                <a:ea typeface="微軟正黑體" panose="020B0604030504040204" pitchFamily="34" charset="-120"/>
              </a:rPr>
              <a:t>行前說明</a:t>
            </a:r>
            <a:endParaRPr lang="zh-TW" altLang="en-US" sz="80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4831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圖: 人工輸入 1"/>
          <p:cNvSpPr/>
          <p:nvPr/>
        </p:nvSpPr>
        <p:spPr>
          <a:xfrm>
            <a:off x="-1971" y="0"/>
            <a:ext cx="12192000" cy="6858000"/>
          </a:xfrm>
          <a:prstGeom prst="flowChartManualInpu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p>
        </p:txBody>
      </p:sp>
      <p:sp>
        <p:nvSpPr>
          <p:cNvPr id="3" name="文字方塊 2"/>
          <p:cNvSpPr txBox="1"/>
          <p:nvPr/>
        </p:nvSpPr>
        <p:spPr>
          <a:xfrm>
            <a:off x="548640" y="585216"/>
            <a:ext cx="6955750" cy="1107996"/>
          </a:xfrm>
          <a:prstGeom prst="rect">
            <a:avLst/>
          </a:prstGeom>
          <a:noFill/>
        </p:spPr>
        <p:txBody>
          <a:bodyPr wrap="none" rtlCol="0">
            <a:spAutoFit/>
          </a:bodyPr>
          <a:lstStyle/>
          <a:p>
            <a:r>
              <a:rPr lang="zh-TW" altLang="en-US" sz="6600" b="1" dirty="0">
                <a:solidFill>
                  <a:schemeClr val="tx1">
                    <a:lumMod val="65000"/>
                    <a:lumOff val="35000"/>
                  </a:schemeClr>
                </a:solidFill>
                <a:latin typeface="微軟正黑體" panose="020B0604030504040204" pitchFamily="34" charset="-120"/>
                <a:ea typeface="微軟正黑體" panose="020B0604030504040204" pitchFamily="34" charset="-120"/>
              </a:rPr>
              <a:t>學海計畫申請方法</a:t>
            </a:r>
          </a:p>
        </p:txBody>
      </p:sp>
      <p:sp>
        <p:nvSpPr>
          <p:cNvPr id="4" name="文字方塊 3"/>
          <p:cNvSpPr txBox="1"/>
          <p:nvPr/>
        </p:nvSpPr>
        <p:spPr>
          <a:xfrm>
            <a:off x="4612294" y="1693212"/>
            <a:ext cx="6739128" cy="1292662"/>
          </a:xfrm>
          <a:prstGeom prst="rect">
            <a:avLst/>
          </a:prstGeom>
          <a:noFill/>
        </p:spPr>
        <p:txBody>
          <a:bodyPr wrap="square" rtlCol="0">
            <a:spAutoFit/>
          </a:bodyPr>
          <a:lstStyle/>
          <a:p>
            <a:pPr>
              <a:lnSpc>
                <a:spcPct val="150000"/>
              </a:lnSpc>
            </a:pPr>
            <a:r>
              <a:rPr lang="zh-TW" altLang="zh-TW" sz="2800" dirty="0">
                <a:latin typeface="微軟正黑體" panose="020B0604030504040204" pitchFamily="34" charset="-120"/>
                <a:ea typeface="微軟正黑體" panose="020B0604030504040204" pitchFamily="34" charset="-120"/>
              </a:rPr>
              <a:t>依照</a:t>
            </a:r>
            <a:r>
              <a:rPr lang="zh-TW" altLang="zh-TW" sz="2800" b="1" dirty="0">
                <a:latin typeface="微軟正黑體" panose="020B0604030504040204" pitchFamily="34" charset="-120"/>
                <a:ea typeface="微軟正黑體" panose="020B0604030504040204" pitchFamily="34" charset="-120"/>
              </a:rPr>
              <a:t>各薦送學校</a:t>
            </a:r>
            <a:r>
              <a:rPr lang="zh-TW" altLang="zh-TW" sz="2800" dirty="0">
                <a:latin typeface="微軟正黑體" panose="020B0604030504040204" pitchFamily="34" charset="-120"/>
                <a:ea typeface="微軟正黑體" panose="020B0604030504040204" pitchFamily="34" charset="-120"/>
              </a:rPr>
              <a:t>每年公布之申請簡章辦理</a:t>
            </a:r>
          </a:p>
          <a:p>
            <a:pPr>
              <a:lnSpc>
                <a:spcPct val="150000"/>
              </a:lnSpc>
            </a:pPr>
            <a:r>
              <a:rPr lang="zh-TW" altLang="en-US" sz="2400" dirty="0">
                <a:latin typeface="微軟正黑體" panose="020B0604030504040204" pitchFamily="34" charset="-120"/>
                <a:ea typeface="微軟正黑體" panose="020B0604030504040204" pitchFamily="34" charset="-120"/>
              </a:rPr>
              <a:t>   </a:t>
            </a:r>
          </a:p>
        </p:txBody>
      </p:sp>
      <p:sp>
        <p:nvSpPr>
          <p:cNvPr id="9" name="圓角矩形 8"/>
          <p:cNvSpPr/>
          <p:nvPr/>
        </p:nvSpPr>
        <p:spPr>
          <a:xfrm>
            <a:off x="1146718" y="1783712"/>
            <a:ext cx="3465576" cy="61757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相關條件及申請時程 </a:t>
            </a:r>
          </a:p>
        </p:txBody>
      </p:sp>
      <p:grpSp>
        <p:nvGrpSpPr>
          <p:cNvPr id="19" name="群組 18"/>
          <p:cNvGrpSpPr/>
          <p:nvPr/>
        </p:nvGrpSpPr>
        <p:grpSpPr>
          <a:xfrm>
            <a:off x="8654879" y="6284621"/>
            <a:ext cx="3356452" cy="457200"/>
            <a:chOff x="8222206" y="6413824"/>
            <a:chExt cx="3356452" cy="457200"/>
          </a:xfrm>
        </p:grpSpPr>
        <p:grpSp>
          <p:nvGrpSpPr>
            <p:cNvPr id="20" name="群組 19"/>
            <p:cNvGrpSpPr/>
            <p:nvPr/>
          </p:nvGrpSpPr>
          <p:grpSpPr>
            <a:xfrm>
              <a:off x="8222206" y="6413824"/>
              <a:ext cx="2734335" cy="457200"/>
              <a:chOff x="8446586" y="6014911"/>
              <a:chExt cx="2734335" cy="515877"/>
            </a:xfrm>
          </p:grpSpPr>
          <p:sp>
            <p:nvSpPr>
              <p:cNvPr id="24" name="圓角矩形 23"/>
              <p:cNvSpPr/>
              <p:nvPr/>
            </p:nvSpPr>
            <p:spPr>
              <a:xfrm>
                <a:off x="8446586" y="6014911"/>
                <a:ext cx="2734335" cy="5158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p:cNvSpPr txBox="1"/>
              <p:nvPr/>
            </p:nvSpPr>
            <p:spPr>
              <a:xfrm>
                <a:off x="8531538" y="6082174"/>
                <a:ext cx="2564430" cy="416732"/>
              </a:xfrm>
              <a:prstGeom prst="rect">
                <a:avLst/>
              </a:prstGeom>
              <a:noFill/>
            </p:spPr>
            <p:txBody>
              <a:bodyPr wrap="square" rtlCol="0">
                <a:spAutoFit/>
              </a:bodyPr>
              <a:lstStyle/>
              <a:p>
                <a:pPr algn="ctr"/>
                <a:r>
                  <a:rPr lang="zh-TW" altLang="en-US" dirty="0">
                    <a:latin typeface="微軟正黑體" panose="020B0604030504040204" pitchFamily="34" charset="-120"/>
                    <a:ea typeface="微軟正黑體" panose="020B0604030504040204" pitchFamily="34" charset="-120"/>
                  </a:rPr>
                  <a:t>我可以拿多少？去多久？</a:t>
                </a:r>
              </a:p>
            </p:txBody>
          </p:sp>
        </p:grpSp>
        <p:sp>
          <p:nvSpPr>
            <p:cNvPr id="21" name="＞形箭號 20"/>
            <p:cNvSpPr/>
            <p:nvPr/>
          </p:nvSpPr>
          <p:spPr>
            <a:xfrm>
              <a:off x="11384064" y="6413824"/>
              <a:ext cx="194594" cy="444176"/>
            </a:xfrm>
            <a:prstGeom prst="chevr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2" name="＞形箭號 21"/>
            <p:cNvSpPr/>
            <p:nvPr/>
          </p:nvSpPr>
          <p:spPr>
            <a:xfrm>
              <a:off x="11190774" y="6413824"/>
              <a:ext cx="194594" cy="444176"/>
            </a:xfrm>
            <a:prstGeom prst="chevr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3" name="＞形箭號 22"/>
            <p:cNvSpPr/>
            <p:nvPr/>
          </p:nvSpPr>
          <p:spPr>
            <a:xfrm>
              <a:off x="10994335" y="6413824"/>
              <a:ext cx="194594" cy="444176"/>
            </a:xfrm>
            <a:prstGeom prst="chevr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grpSp>
        <p:nvGrpSpPr>
          <p:cNvPr id="12" name="群組 11"/>
          <p:cNvGrpSpPr/>
          <p:nvPr/>
        </p:nvGrpSpPr>
        <p:grpSpPr>
          <a:xfrm>
            <a:off x="1648186" y="2633879"/>
            <a:ext cx="8891685" cy="2458123"/>
            <a:chOff x="1975105" y="2822125"/>
            <a:chExt cx="8891685" cy="2458123"/>
          </a:xfrm>
        </p:grpSpPr>
        <p:sp>
          <p:nvSpPr>
            <p:cNvPr id="8" name="圓角矩形 7"/>
            <p:cNvSpPr/>
            <p:nvPr/>
          </p:nvSpPr>
          <p:spPr>
            <a:xfrm>
              <a:off x="1975105" y="2822125"/>
              <a:ext cx="8565662" cy="245812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p:cNvGrpSpPr/>
            <p:nvPr/>
          </p:nvGrpSpPr>
          <p:grpSpPr>
            <a:xfrm>
              <a:off x="2344582" y="3750813"/>
              <a:ext cx="8522208" cy="617578"/>
              <a:chOff x="2368296" y="3365332"/>
              <a:chExt cx="8522208" cy="617578"/>
            </a:xfrm>
          </p:grpSpPr>
          <p:sp>
            <p:nvSpPr>
              <p:cNvPr id="13" name="圓角矩形 12"/>
              <p:cNvSpPr/>
              <p:nvPr/>
            </p:nvSpPr>
            <p:spPr>
              <a:xfrm>
                <a:off x="2368296" y="3365332"/>
                <a:ext cx="1837944" cy="61757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出國期間</a:t>
                </a:r>
              </a:p>
            </p:txBody>
          </p:sp>
          <p:sp>
            <p:nvSpPr>
              <p:cNvPr id="16" name="文字方塊 15"/>
              <p:cNvSpPr txBox="1"/>
              <p:nvPr/>
            </p:nvSpPr>
            <p:spPr>
              <a:xfrm>
                <a:off x="4645152" y="3443659"/>
                <a:ext cx="6245352" cy="523220"/>
              </a:xfrm>
              <a:prstGeom prst="rect">
                <a:avLst/>
              </a:prstGeom>
              <a:noFill/>
            </p:spPr>
            <p:txBody>
              <a:bodyPr wrap="square" rtlCol="0">
                <a:spAutoFit/>
              </a:bodyPr>
              <a:lstStyle/>
              <a:p>
                <a:r>
                  <a:rPr lang="zh-TW" altLang="en-US" sz="2800" dirty="0">
                    <a:latin typeface="微軟正黑體" panose="020B0604030504040204" pitchFamily="34" charset="-120"/>
                    <a:ea typeface="微軟正黑體" panose="020B0604030504040204" pitchFamily="34" charset="-120"/>
                  </a:rPr>
                  <a:t>應保有</a:t>
                </a:r>
                <a:r>
                  <a:rPr lang="zh-TW" altLang="zh-TW" sz="2800" b="1" dirty="0">
                    <a:latin typeface="微軟正黑體" panose="020B0604030504040204" pitchFamily="34" charset="-120"/>
                    <a:ea typeface="微軟正黑體" panose="020B0604030504040204" pitchFamily="34" charset="-120"/>
                  </a:rPr>
                  <a:t>「學生」</a:t>
                </a:r>
                <a:r>
                  <a:rPr lang="zh-TW" altLang="zh-TW" sz="2800" dirty="0">
                    <a:latin typeface="微軟正黑體" panose="020B0604030504040204" pitchFamily="34" charset="-120"/>
                    <a:ea typeface="微軟正黑體" panose="020B0604030504040204" pitchFamily="34" charset="-120"/>
                  </a:rPr>
                  <a:t>身分</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不得辦理休學</a:t>
                </a:r>
                <a:r>
                  <a:rPr lang="en-US" altLang="zh-TW" sz="2800" dirty="0">
                    <a:latin typeface="微軟正黑體" panose="020B0604030504040204" pitchFamily="34" charset="-120"/>
                    <a:ea typeface="微軟正黑體" panose="020B0604030504040204" pitchFamily="34" charset="-120"/>
                  </a:rPr>
                  <a:t>)</a:t>
                </a:r>
                <a:endParaRPr lang="zh-TW" altLang="en-US" sz="2800" dirty="0"/>
              </a:p>
            </p:txBody>
          </p:sp>
        </p:grpSp>
        <p:grpSp>
          <p:nvGrpSpPr>
            <p:cNvPr id="5" name="群組 4"/>
            <p:cNvGrpSpPr/>
            <p:nvPr/>
          </p:nvGrpSpPr>
          <p:grpSpPr>
            <a:xfrm>
              <a:off x="2344582" y="2880987"/>
              <a:ext cx="8034975" cy="738664"/>
              <a:chOff x="2361753" y="4107279"/>
              <a:chExt cx="8034975" cy="738664"/>
            </a:xfrm>
          </p:grpSpPr>
          <p:sp>
            <p:nvSpPr>
              <p:cNvPr id="11" name="圓角矩形 10"/>
              <p:cNvSpPr/>
              <p:nvPr/>
            </p:nvSpPr>
            <p:spPr>
              <a:xfrm>
                <a:off x="2361753" y="4174158"/>
                <a:ext cx="1844487" cy="61757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出國前</a:t>
                </a:r>
              </a:p>
            </p:txBody>
          </p:sp>
          <p:sp>
            <p:nvSpPr>
              <p:cNvPr id="14" name="文字方塊 13"/>
              <p:cNvSpPr txBox="1"/>
              <p:nvPr/>
            </p:nvSpPr>
            <p:spPr>
              <a:xfrm>
                <a:off x="4645152" y="4107279"/>
                <a:ext cx="5751576" cy="738664"/>
              </a:xfrm>
              <a:prstGeom prst="rect">
                <a:avLst/>
              </a:prstGeom>
              <a:noFill/>
            </p:spPr>
            <p:txBody>
              <a:bodyPr wrap="square" rtlCol="0">
                <a:spAutoFit/>
              </a:bodyPr>
              <a:lstStyle/>
              <a:p>
                <a:pPr>
                  <a:lnSpc>
                    <a:spcPct val="150000"/>
                  </a:lnSpc>
                </a:pPr>
                <a:r>
                  <a:rPr lang="zh-TW" altLang="zh-TW" sz="2800" dirty="0">
                    <a:latin typeface="微軟正黑體" panose="020B0604030504040204" pitchFamily="34" charset="-120"/>
                    <a:ea typeface="微軟正黑體" panose="020B0604030504040204" pitchFamily="34" charset="-120"/>
                  </a:rPr>
                  <a:t>與薦送學校簽訂</a:t>
                </a:r>
                <a:r>
                  <a:rPr lang="zh-TW" altLang="zh-TW" sz="2800" b="1" dirty="0">
                    <a:latin typeface="微軟正黑體" panose="020B0604030504040204" pitchFamily="34" charset="-120"/>
                    <a:ea typeface="微軟正黑體" panose="020B0604030504040204" pitchFamily="34" charset="-120"/>
                  </a:rPr>
                  <a:t>行政契約書</a:t>
                </a:r>
              </a:p>
            </p:txBody>
          </p:sp>
        </p:grpSp>
        <p:sp>
          <p:nvSpPr>
            <p:cNvPr id="26" name="圓角矩形 25"/>
            <p:cNvSpPr/>
            <p:nvPr/>
          </p:nvSpPr>
          <p:spPr>
            <a:xfrm>
              <a:off x="2344582" y="4553760"/>
              <a:ext cx="1844487" cy="61757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返國後</a:t>
              </a:r>
            </a:p>
          </p:txBody>
        </p:sp>
        <p:sp>
          <p:nvSpPr>
            <p:cNvPr id="27" name="文字方塊 26"/>
            <p:cNvSpPr txBox="1"/>
            <p:nvPr/>
          </p:nvSpPr>
          <p:spPr>
            <a:xfrm>
              <a:off x="4627981" y="4489518"/>
              <a:ext cx="5751576" cy="738664"/>
            </a:xfrm>
            <a:prstGeom prst="rect">
              <a:avLst/>
            </a:prstGeom>
            <a:noFill/>
          </p:spPr>
          <p:txBody>
            <a:bodyPr wrap="square" rtlCol="0">
              <a:spAutoFit/>
            </a:bodyPr>
            <a:lstStyle/>
            <a:p>
              <a:pPr>
                <a:lnSpc>
                  <a:spcPct val="150000"/>
                </a:lnSpc>
              </a:pPr>
              <a:r>
                <a:rPr lang="zh-TW" altLang="en-US" sz="2800" dirty="0">
                  <a:latin typeface="微軟正黑體" panose="020B0604030504040204" pitchFamily="34" charset="-120"/>
                  <a:ea typeface="微軟正黑體" panose="020B0604030504040204" pitchFamily="34" charset="-120"/>
                </a:rPr>
                <a:t>向原薦送學校</a:t>
              </a:r>
              <a:r>
                <a:rPr lang="zh-TW" altLang="en-US" sz="2800" b="1" dirty="0">
                  <a:latin typeface="微軟正黑體" panose="020B0604030504040204" pitchFamily="34" charset="-120"/>
                  <a:ea typeface="微軟正黑體" panose="020B0604030504040204" pitchFamily="34" charset="-120"/>
                </a:rPr>
                <a:t>報到並上傳心得</a:t>
              </a:r>
              <a:endParaRPr lang="zh-TW" altLang="zh-TW" sz="2800" b="1" dirty="0">
                <a:latin typeface="微軟正黑體" panose="020B0604030504040204" pitchFamily="34" charset="-120"/>
                <a:ea typeface="微軟正黑體" panose="020B0604030504040204" pitchFamily="34" charset="-120"/>
              </a:endParaRPr>
            </a:p>
          </p:txBody>
        </p:sp>
      </p:grpSp>
      <p:sp>
        <p:nvSpPr>
          <p:cNvPr id="15" name="圓角矩形 14"/>
          <p:cNvSpPr/>
          <p:nvPr/>
        </p:nvSpPr>
        <p:spPr>
          <a:xfrm>
            <a:off x="548640" y="5490051"/>
            <a:ext cx="7725421" cy="12517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a:solidFill>
                  <a:schemeClr val="tx1"/>
                </a:solidFill>
              </a:rPr>
              <a:t>※</a:t>
            </a:r>
            <a:r>
              <a:rPr lang="zh-TW" altLang="en-US" dirty="0">
                <a:solidFill>
                  <a:schemeClr val="tx1"/>
                </a:solidFill>
                <a:latin typeface="微軟正黑體" panose="020B0604030504040204" pitchFamily="34" charset="-120"/>
                <a:ea typeface="微軟正黑體" panose="020B0604030504040204" pitchFamily="34" charset="-120"/>
              </a:rPr>
              <a:t>學海惜珠則須另外準備以下資料：</a:t>
            </a:r>
          </a:p>
          <a:p>
            <a:r>
              <a:rPr lang="zh-TW" altLang="en-US" dirty="0">
                <a:solidFill>
                  <a:schemeClr val="tx1"/>
                </a:solidFill>
                <a:latin typeface="微軟正黑體" panose="020B0604030504040204" pitchFamily="34" charset="-120"/>
                <a:ea typeface="微軟正黑體" panose="020B0604030504040204" pitchFamily="34" charset="-120"/>
              </a:rPr>
              <a:t>   國外研修計畫書、學業成績單、外國語言能力證明、中低收入相關補助</a:t>
            </a:r>
            <a:endParaRPr lang="en-US" altLang="zh-TW" dirty="0">
              <a:solidFill>
                <a:schemeClr val="tx1"/>
              </a:solidFill>
              <a:latin typeface="微軟正黑體" panose="020B0604030504040204" pitchFamily="34" charset="-120"/>
              <a:ea typeface="微軟正黑體" panose="020B0604030504040204" pitchFamily="34" charset="-120"/>
            </a:endParaRPr>
          </a:p>
          <a:p>
            <a:r>
              <a:rPr lang="en-US" altLang="zh-TW"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證明及戶口名簿影本</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註明與正本相符並親筆簽名</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等資料</a:t>
            </a:r>
            <a:endParaRPr lang="en-US" altLang="zh-TW"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78105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圖: 人工輸入 1"/>
          <p:cNvSpPr/>
          <p:nvPr/>
        </p:nvSpPr>
        <p:spPr>
          <a:xfrm>
            <a:off x="-1971" y="0"/>
            <a:ext cx="12192000" cy="6858000"/>
          </a:xfrm>
          <a:prstGeom prst="flowChartManualInpu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p>
        </p:txBody>
      </p:sp>
      <p:graphicFrame>
        <p:nvGraphicFramePr>
          <p:cNvPr id="28" name="內容版面配置區 3"/>
          <p:cNvGraphicFramePr>
            <a:graphicFrameLocks/>
          </p:cNvGraphicFramePr>
          <p:nvPr>
            <p:extLst>
              <p:ext uri="{D42A27DB-BD31-4B8C-83A1-F6EECF244321}">
                <p14:modId xmlns:p14="http://schemas.microsoft.com/office/powerpoint/2010/main" val="1187126387"/>
              </p:ext>
            </p:extLst>
          </p:nvPr>
        </p:nvGraphicFramePr>
        <p:xfrm>
          <a:off x="841248" y="2122980"/>
          <a:ext cx="10515601" cy="3793188"/>
        </p:xfrm>
        <a:graphic>
          <a:graphicData uri="http://schemas.openxmlformats.org/drawingml/2006/table">
            <a:tbl>
              <a:tblPr firstRow="1" bandRow="1">
                <a:tableStyleId>{5C22544A-7EE6-4342-B048-85BDC9FD1C3A}</a:tableStyleId>
              </a:tblPr>
              <a:tblGrid>
                <a:gridCol w="1049197">
                  <a:extLst>
                    <a:ext uri="{9D8B030D-6E8A-4147-A177-3AD203B41FA5}">
                      <a16:colId xmlns:a16="http://schemas.microsoft.com/office/drawing/2014/main" val="133141286"/>
                    </a:ext>
                  </a:extLst>
                </a:gridCol>
                <a:gridCol w="2516963">
                  <a:extLst>
                    <a:ext uri="{9D8B030D-6E8A-4147-A177-3AD203B41FA5}">
                      <a16:colId xmlns:a16="http://schemas.microsoft.com/office/drawing/2014/main" val="705633542"/>
                    </a:ext>
                  </a:extLst>
                </a:gridCol>
                <a:gridCol w="2216239">
                  <a:extLst>
                    <a:ext uri="{9D8B030D-6E8A-4147-A177-3AD203B41FA5}">
                      <a16:colId xmlns:a16="http://schemas.microsoft.com/office/drawing/2014/main" val="2921001460"/>
                    </a:ext>
                  </a:extLst>
                </a:gridCol>
                <a:gridCol w="2366601">
                  <a:extLst>
                    <a:ext uri="{9D8B030D-6E8A-4147-A177-3AD203B41FA5}">
                      <a16:colId xmlns:a16="http://schemas.microsoft.com/office/drawing/2014/main" val="2809025766"/>
                    </a:ext>
                  </a:extLst>
                </a:gridCol>
                <a:gridCol w="2366601">
                  <a:extLst>
                    <a:ext uri="{9D8B030D-6E8A-4147-A177-3AD203B41FA5}">
                      <a16:colId xmlns:a16="http://schemas.microsoft.com/office/drawing/2014/main" val="4037174446"/>
                    </a:ext>
                  </a:extLst>
                </a:gridCol>
              </a:tblGrid>
              <a:tr h="492311">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比較項目</a:t>
                      </a:r>
                    </a:p>
                  </a:txBody>
                  <a:tcPr anchor="ctr">
                    <a:solidFill>
                      <a:schemeClr val="accent5">
                        <a:lumMod val="60000"/>
                        <a:lumOff val="40000"/>
                      </a:schemeClr>
                    </a:solidFill>
                  </a:tcPr>
                </a:tc>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學海飛颺</a:t>
                      </a:r>
                    </a:p>
                  </a:txBody>
                  <a:tcPr anchor="ctr">
                    <a:solidFill>
                      <a:schemeClr val="accent5">
                        <a:lumMod val="60000"/>
                        <a:lumOff val="40000"/>
                      </a:schemeClr>
                    </a:solidFill>
                  </a:tcPr>
                </a:tc>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學海惜珠</a:t>
                      </a:r>
                    </a:p>
                  </a:txBody>
                  <a:tcPr anchor="ctr">
                    <a:solidFill>
                      <a:schemeClr val="accent5">
                        <a:lumMod val="60000"/>
                        <a:lumOff val="40000"/>
                      </a:schemeClr>
                    </a:solidFill>
                  </a:tcPr>
                </a:tc>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學海築夢</a:t>
                      </a:r>
                    </a:p>
                  </a:txBody>
                  <a:tcPr anchor="ctr">
                    <a:solidFill>
                      <a:schemeClr val="accent5">
                        <a:lumMod val="60000"/>
                        <a:lumOff val="40000"/>
                      </a:schemeClr>
                    </a:solidFill>
                  </a:tcPr>
                </a:tc>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新南向學海築夢</a:t>
                      </a:r>
                    </a:p>
                  </a:txBody>
                  <a:tcPr anchor="ctr">
                    <a:solidFill>
                      <a:schemeClr val="accent5">
                        <a:lumMod val="60000"/>
                        <a:lumOff val="40000"/>
                      </a:schemeClr>
                    </a:solidFill>
                  </a:tcPr>
                </a:tc>
                <a:extLst>
                  <a:ext uri="{0D108BD9-81ED-4DB2-BD59-A6C34878D82A}">
                    <a16:rowId xmlns:a16="http://schemas.microsoft.com/office/drawing/2014/main" val="933172639"/>
                  </a:ext>
                </a:extLst>
              </a:tr>
              <a:tr h="1387424">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補助期限</a:t>
                      </a:r>
                    </a:p>
                  </a:txBody>
                  <a:tcPr anchor="ctr">
                    <a:solidFill>
                      <a:schemeClr val="accent5">
                        <a:lumMod val="60000"/>
                        <a:lumOff val="40000"/>
                      </a:schemeClr>
                    </a:solidFill>
                  </a:tcPr>
                </a:tc>
                <a:tc gridSpan="2">
                  <a:txBody>
                    <a:bodyPr/>
                    <a:lstStyle/>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一學期（季）或一年為限</a:t>
                      </a:r>
                    </a:p>
                  </a:txBody>
                  <a:tcPr anchor="ctr"/>
                </a:tc>
                <a:tc hMerge="1">
                  <a:txBody>
                    <a:bodyPr/>
                    <a:lstStyle/>
                    <a:p>
                      <a:endParaRPr lang="zh-TW" altLang="en-US"/>
                    </a:p>
                  </a:txBody>
                  <a:tcPr/>
                </a:tc>
                <a:tc>
                  <a:txBody>
                    <a:bodyPr/>
                    <a:lstStyle/>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應至少連續</a:t>
                      </a:r>
                      <a:r>
                        <a:rPr lang="en-US" altLang="zh-TW"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30</a:t>
                      </a: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日（不包括來回途程交通時日），</a:t>
                      </a:r>
                    </a:p>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至多補助期限以一學年為限。</a:t>
                      </a:r>
                    </a:p>
                  </a:txBody>
                  <a:tcPr anchor="ctr"/>
                </a:tc>
                <a:tc>
                  <a:txBody>
                    <a:bodyPr/>
                    <a:lstStyle/>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應至少連續三十日（不包括來回途程交通時日），</a:t>
                      </a:r>
                    </a:p>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至多補助期限以一學年為限；到</a:t>
                      </a:r>
                      <a:r>
                        <a:rPr lang="zh-TW" altLang="en-US" sz="1400" b="1" kern="1200" dirty="0">
                          <a:solidFill>
                            <a:srgbClr val="BA4E18"/>
                          </a:solidFill>
                          <a:latin typeface="微軟正黑體" panose="020B0604030504040204" pitchFamily="34" charset="-120"/>
                          <a:ea typeface="微軟正黑體" panose="020B0604030504040204" pitchFamily="34" charset="-120"/>
                          <a:cs typeface="+mn-cs"/>
                        </a:rPr>
                        <a:t>印尼實習</a:t>
                      </a: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的人，至少要</a:t>
                      </a:r>
                      <a:r>
                        <a:rPr lang="en-US" altLang="zh-TW" sz="1400" b="1" kern="1200" dirty="0">
                          <a:solidFill>
                            <a:srgbClr val="BA4E18"/>
                          </a:solidFill>
                          <a:latin typeface="微軟正黑體" panose="020B0604030504040204" pitchFamily="34" charset="-120"/>
                          <a:ea typeface="微軟正黑體" panose="020B0604030504040204" pitchFamily="34" charset="-120"/>
                          <a:cs typeface="+mn-cs"/>
                        </a:rPr>
                        <a:t>25</a:t>
                      </a:r>
                      <a:r>
                        <a:rPr lang="zh-TW" altLang="en-US" sz="1400" b="1" kern="1200" dirty="0">
                          <a:solidFill>
                            <a:srgbClr val="BA4E18"/>
                          </a:solidFill>
                          <a:latin typeface="微軟正黑體" panose="020B0604030504040204" pitchFamily="34" charset="-120"/>
                          <a:ea typeface="微軟正黑體" panose="020B0604030504040204" pitchFamily="34" charset="-120"/>
                          <a:cs typeface="+mn-cs"/>
                        </a:rPr>
                        <a:t>天以上</a:t>
                      </a: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（不含來回交通日）。</a:t>
                      </a:r>
                    </a:p>
                  </a:txBody>
                  <a:tcPr anchor="ctr"/>
                </a:tc>
                <a:extLst>
                  <a:ext uri="{0D108BD9-81ED-4DB2-BD59-A6C34878D82A}">
                    <a16:rowId xmlns:a16="http://schemas.microsoft.com/office/drawing/2014/main" val="1965192723"/>
                  </a:ext>
                </a:extLst>
              </a:tr>
              <a:tr h="747264">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補助款項</a:t>
                      </a:r>
                    </a:p>
                  </a:txBody>
                  <a:tcPr anchor="ctr">
                    <a:solidFill>
                      <a:schemeClr val="accent5">
                        <a:lumMod val="60000"/>
                        <a:lumOff val="40000"/>
                      </a:schemeClr>
                    </a:solidFill>
                  </a:tcPr>
                </a:tc>
                <a:tc gridSpan="2">
                  <a:txBody>
                    <a:bodyPr/>
                    <a:lstStyle/>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得包括一張國際來回經濟艙機票、國外學費及生活費</a:t>
                      </a:r>
                    </a:p>
                  </a:txBody>
                  <a:tcPr anchor="ctr"/>
                </a:tc>
                <a:tc hMerge="1">
                  <a:txBody>
                    <a:bodyPr/>
                    <a:lstStyle/>
                    <a:p>
                      <a:endParaRPr lang="zh-TW" alt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至少應包括一張國際經濟艙來回機票，另得包括生活費</a:t>
                      </a:r>
                    </a:p>
                  </a:txBody>
                  <a:tcPr anchor="ctr"/>
                </a:tc>
                <a:tc hMerge="1">
                  <a:txBody>
                    <a:bodyPr/>
                    <a:lstStyle/>
                    <a:p>
                      <a:pPr algn="ctr"/>
                      <a:endPar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3835933"/>
                  </a:ext>
                </a:extLst>
              </a:tr>
              <a:tr h="1166189">
                <a:tc>
                  <a:txBody>
                    <a:bodyPr/>
                    <a:lstStyle/>
                    <a:p>
                      <a:pPr marL="0" algn="ctr" defTabSz="914400" rtl="0" eaLnBrk="1" latinLnBrk="0" hangingPunct="1"/>
                      <a:r>
                        <a:rPr lang="zh-TW" altLang="en-US" sz="1400" b="1" kern="1200" dirty="0">
                          <a:solidFill>
                            <a:schemeClr val="bg1"/>
                          </a:solidFill>
                          <a:latin typeface="微軟正黑體" panose="020B0604030504040204" pitchFamily="34" charset="-120"/>
                          <a:ea typeface="微軟正黑體" panose="020B0604030504040204" pitchFamily="34" charset="-120"/>
                          <a:cs typeface="+mn-cs"/>
                        </a:rPr>
                        <a:t>補助金額</a:t>
                      </a:r>
                    </a:p>
                  </a:txBody>
                  <a:tcPr anchor="ctr">
                    <a:solidFill>
                      <a:schemeClr val="accent5">
                        <a:lumMod val="60000"/>
                        <a:lumOff val="40000"/>
                      </a:schemeClr>
                    </a:solidFill>
                  </a:tcPr>
                </a:tc>
                <a:tc>
                  <a:txBody>
                    <a:bodyPr/>
                    <a:lstStyle/>
                    <a:p>
                      <a:pPr marL="0" indent="0" algn="ctr">
                        <a:buFont typeface="+mj-lt"/>
                        <a:buNone/>
                      </a:pP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由薦送學校自訂；</a:t>
                      </a:r>
                      <a:endParaRPr lang="en-US" altLang="zh-TW"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endParaRPr>
                    </a:p>
                    <a:p>
                      <a:pPr marL="0" indent="0" algn="ctr">
                        <a:buFont typeface="+mj-lt"/>
                        <a:buNone/>
                      </a:pP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教育部補助每人新臺幣</a:t>
                      </a:r>
                      <a:endParaRPr lang="en-US" altLang="zh-TW"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endParaRPr>
                    </a:p>
                    <a:p>
                      <a:pPr marL="0" indent="0" algn="ctr">
                        <a:buFont typeface="+mj-lt"/>
                        <a:buNone/>
                      </a:pPr>
                      <a:r>
                        <a:rPr lang="en-US" altLang="zh-TW" sz="1400" b="1" kern="1200" dirty="0">
                          <a:solidFill>
                            <a:srgbClr val="BA4E18"/>
                          </a:solidFill>
                          <a:latin typeface="微軟正黑體" panose="020B0604030504040204" pitchFamily="34" charset="-120"/>
                          <a:ea typeface="微軟正黑體" panose="020B0604030504040204" pitchFamily="34" charset="-120"/>
                          <a:cs typeface="+mn-cs"/>
                        </a:rPr>
                        <a:t>5</a:t>
                      </a:r>
                      <a:r>
                        <a:rPr lang="zh-TW" altLang="en-US" sz="1400" b="1" kern="1200" dirty="0">
                          <a:solidFill>
                            <a:srgbClr val="BA4E18"/>
                          </a:solidFill>
                          <a:latin typeface="微軟正黑體" panose="020B0604030504040204" pitchFamily="34" charset="-120"/>
                          <a:ea typeface="微軟正黑體" panose="020B0604030504040204" pitchFamily="34" charset="-120"/>
                          <a:cs typeface="+mn-cs"/>
                        </a:rPr>
                        <a:t>萬元</a:t>
                      </a:r>
                      <a:r>
                        <a:rPr lang="en-US" altLang="zh-TW" sz="1400" b="1" kern="1200" dirty="0">
                          <a:solidFill>
                            <a:srgbClr val="BA4E18"/>
                          </a:solidFill>
                          <a:latin typeface="微軟正黑體" panose="020B0604030504040204" pitchFamily="34" charset="-120"/>
                          <a:ea typeface="微軟正黑體" panose="020B0604030504040204" pitchFamily="34" charset="-120"/>
                          <a:cs typeface="+mn-cs"/>
                        </a:rPr>
                        <a:t>(</a:t>
                      </a:r>
                      <a:r>
                        <a:rPr lang="zh-TW" altLang="en-US" sz="1400" b="1" kern="1200" dirty="0">
                          <a:solidFill>
                            <a:srgbClr val="BA4E18"/>
                          </a:solidFill>
                          <a:latin typeface="微軟正黑體" panose="020B0604030504040204" pitchFamily="34" charset="-120"/>
                          <a:ea typeface="微軟正黑體" panose="020B0604030504040204" pitchFamily="34" charset="-120"/>
                          <a:cs typeface="+mn-cs"/>
                        </a:rPr>
                        <a:t>含</a:t>
                      </a:r>
                      <a:r>
                        <a:rPr lang="en-US" altLang="zh-TW" sz="1400" b="1" kern="1200" dirty="0">
                          <a:solidFill>
                            <a:srgbClr val="BA4E18"/>
                          </a:solidFill>
                          <a:latin typeface="微軟正黑體" panose="020B0604030504040204" pitchFamily="34" charset="-120"/>
                          <a:ea typeface="微軟正黑體" panose="020B0604030504040204" pitchFamily="34" charset="-120"/>
                          <a:cs typeface="+mn-cs"/>
                        </a:rPr>
                        <a:t>)</a:t>
                      </a:r>
                      <a:r>
                        <a:rPr lang="zh-TW" altLang="en-US" sz="1400" b="1" kern="1200" dirty="0">
                          <a:solidFill>
                            <a:srgbClr val="BA4E18"/>
                          </a:solidFill>
                          <a:latin typeface="微軟正黑體" panose="020B0604030504040204" pitchFamily="34" charset="-120"/>
                          <a:ea typeface="微軟正黑體" panose="020B0604030504040204" pitchFamily="34" charset="-120"/>
                          <a:cs typeface="+mn-cs"/>
                        </a:rPr>
                        <a:t>以上</a:t>
                      </a:r>
                      <a:r>
                        <a:rPr lang="en-US" altLang="zh-TW" sz="1400" b="1" kern="1200" dirty="0">
                          <a:solidFill>
                            <a:srgbClr val="BA4E18"/>
                          </a:solidFill>
                          <a:latin typeface="微軟正黑體" panose="020B0604030504040204" pitchFamily="34" charset="-120"/>
                          <a:ea typeface="微軟正黑體" panose="020B0604030504040204" pitchFamily="34" charset="-120"/>
                          <a:cs typeface="+mn-cs"/>
                        </a:rPr>
                        <a:t>30</a:t>
                      </a:r>
                      <a:r>
                        <a:rPr lang="zh-TW" altLang="en-US" sz="1400" b="1" kern="1200" dirty="0">
                          <a:solidFill>
                            <a:srgbClr val="BA4E18"/>
                          </a:solidFill>
                          <a:latin typeface="微軟正黑體" panose="020B0604030504040204" pitchFamily="34" charset="-120"/>
                          <a:ea typeface="微軟正黑體" panose="020B0604030504040204" pitchFamily="34" charset="-120"/>
                          <a:cs typeface="+mn-cs"/>
                        </a:rPr>
                        <a:t>萬元以下</a:t>
                      </a:r>
                    </a:p>
                  </a:txBody>
                  <a:tcPr anchor="ctr"/>
                </a:tc>
                <a:tc>
                  <a:txBody>
                    <a:bodyPr/>
                    <a:lstStyle/>
                    <a:p>
                      <a:pPr algn="ct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由教育部核定</a:t>
                      </a:r>
                    </a:p>
                  </a:txBody>
                  <a:tcPr anchor="ctr"/>
                </a:tc>
                <a:tc>
                  <a:txBody>
                    <a:bodyPr/>
                    <a:lstStyle/>
                    <a:p>
                      <a:pPr marL="0" indent="0" algn="ctr">
                        <a:buFont typeface="+mj-lt"/>
                        <a:buNone/>
                      </a:pP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由薦送學校自行分配</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zh-TW" altLang="en-US" sz="1400" kern="1200" dirty="0">
                          <a:solidFill>
                            <a:schemeClr val="tx1">
                              <a:lumMod val="65000"/>
                              <a:lumOff val="35000"/>
                            </a:schemeClr>
                          </a:solidFill>
                          <a:latin typeface="微軟正黑體" panose="020B0604030504040204" pitchFamily="34" charset="-120"/>
                          <a:ea typeface="微軟正黑體" panose="020B0604030504040204" pitchFamily="34" charset="-120"/>
                          <a:cs typeface="+mn-cs"/>
                        </a:rPr>
                        <a:t>由教育部核定</a:t>
                      </a:r>
                      <a:endParaRPr lang="zh-TW" altLang="en-US" sz="1400" b="1" kern="1200" dirty="0">
                        <a:solidFill>
                          <a:srgbClr val="BA4E18"/>
                        </a:solidFill>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4252064469"/>
                  </a:ext>
                </a:extLst>
              </a:tr>
            </a:tbl>
          </a:graphicData>
        </a:graphic>
      </p:graphicFrame>
      <p:sp>
        <p:nvSpPr>
          <p:cNvPr id="29" name="文字方塊 28"/>
          <p:cNvSpPr txBox="1"/>
          <p:nvPr/>
        </p:nvSpPr>
        <p:spPr>
          <a:xfrm>
            <a:off x="548640" y="585216"/>
            <a:ext cx="6109365" cy="1107996"/>
          </a:xfrm>
          <a:prstGeom prst="rect">
            <a:avLst/>
          </a:prstGeom>
          <a:noFill/>
        </p:spPr>
        <p:txBody>
          <a:bodyPr wrap="none" rtlCol="0">
            <a:spAutoFit/>
          </a:bodyPr>
          <a:lstStyle/>
          <a:p>
            <a:r>
              <a:rPr lang="zh-TW" altLang="en-US" sz="6600" b="1" dirty="0">
                <a:solidFill>
                  <a:schemeClr val="tx1">
                    <a:lumMod val="65000"/>
                    <a:lumOff val="35000"/>
                  </a:schemeClr>
                </a:solidFill>
                <a:latin typeface="微軟正黑體" panose="020B0604030504040204" pitchFamily="34" charset="-120"/>
                <a:ea typeface="微軟正黑體" panose="020B0604030504040204" pitchFamily="34" charset="-120"/>
              </a:rPr>
              <a:t>補助經費及期間</a:t>
            </a:r>
          </a:p>
        </p:txBody>
      </p:sp>
      <p:grpSp>
        <p:nvGrpSpPr>
          <p:cNvPr id="30" name="群組 29"/>
          <p:cNvGrpSpPr/>
          <p:nvPr/>
        </p:nvGrpSpPr>
        <p:grpSpPr>
          <a:xfrm>
            <a:off x="9509758" y="6278109"/>
            <a:ext cx="2501573" cy="457200"/>
            <a:chOff x="9077085" y="6407312"/>
            <a:chExt cx="2501573" cy="457200"/>
          </a:xfrm>
        </p:grpSpPr>
        <p:grpSp>
          <p:nvGrpSpPr>
            <p:cNvPr id="31" name="群組 30"/>
            <p:cNvGrpSpPr/>
            <p:nvPr/>
          </p:nvGrpSpPr>
          <p:grpSpPr>
            <a:xfrm>
              <a:off x="9077085" y="6407312"/>
              <a:ext cx="1879456" cy="457200"/>
              <a:chOff x="9301465" y="6007563"/>
              <a:chExt cx="1879456" cy="515877"/>
            </a:xfrm>
          </p:grpSpPr>
          <p:sp>
            <p:nvSpPr>
              <p:cNvPr id="35" name="圓角矩形 34"/>
              <p:cNvSpPr/>
              <p:nvPr/>
            </p:nvSpPr>
            <p:spPr>
              <a:xfrm>
                <a:off x="9301465" y="6007563"/>
                <a:ext cx="1879455" cy="5158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6" name="文字方塊 35"/>
              <p:cNvSpPr txBox="1"/>
              <p:nvPr/>
            </p:nvSpPr>
            <p:spPr>
              <a:xfrm>
                <a:off x="9301466" y="6099360"/>
                <a:ext cx="1879455" cy="416732"/>
              </a:xfrm>
              <a:prstGeom prst="rect">
                <a:avLst/>
              </a:prstGeom>
              <a:noFill/>
            </p:spPr>
            <p:txBody>
              <a:bodyPr wrap="square" rtlCol="0">
                <a:spAutoFit/>
              </a:bodyPr>
              <a:lstStyle/>
              <a:p>
                <a:pPr algn="ctr"/>
                <a:r>
                  <a:rPr lang="zh-TW" altLang="en-US" dirty="0">
                    <a:latin typeface="微軟正黑體" panose="020B0604030504040204" pitchFamily="34" charset="-120"/>
                    <a:ea typeface="微軟正黑體" panose="020B0604030504040204" pitchFamily="34" charset="-120"/>
                  </a:rPr>
                  <a:t>再來看整體比較</a:t>
                </a:r>
              </a:p>
            </p:txBody>
          </p:sp>
        </p:grpSp>
        <p:sp>
          <p:nvSpPr>
            <p:cNvPr id="32" name="＞形箭號 31"/>
            <p:cNvSpPr/>
            <p:nvPr/>
          </p:nvSpPr>
          <p:spPr>
            <a:xfrm>
              <a:off x="11384064" y="6413824"/>
              <a:ext cx="194594" cy="444176"/>
            </a:xfrm>
            <a:prstGeom prst="chevr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3" name="＞形箭號 32"/>
            <p:cNvSpPr/>
            <p:nvPr/>
          </p:nvSpPr>
          <p:spPr>
            <a:xfrm>
              <a:off x="11190774" y="6413824"/>
              <a:ext cx="194594" cy="444176"/>
            </a:xfrm>
            <a:prstGeom prst="chevr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4" name="＞形箭號 33"/>
            <p:cNvSpPr/>
            <p:nvPr/>
          </p:nvSpPr>
          <p:spPr>
            <a:xfrm>
              <a:off x="10994335" y="6413824"/>
              <a:ext cx="194594" cy="444176"/>
            </a:xfrm>
            <a:prstGeom prst="chevr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spTree>
    <p:extLst>
      <p:ext uri="{BB962C8B-B14F-4D97-AF65-F5344CB8AC3E}">
        <p14:creationId xmlns:p14="http://schemas.microsoft.com/office/powerpoint/2010/main" val="2839034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圖: 人工輸入 1"/>
          <p:cNvSpPr/>
          <p:nvPr/>
        </p:nvSpPr>
        <p:spPr>
          <a:xfrm>
            <a:off x="-1971" y="0"/>
            <a:ext cx="12192000" cy="6858000"/>
          </a:xfrm>
          <a:prstGeom prst="flowChartManualInpu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p>
        </p:txBody>
      </p:sp>
      <p:sp>
        <p:nvSpPr>
          <p:cNvPr id="4" name="文字方塊 3"/>
          <p:cNvSpPr txBox="1"/>
          <p:nvPr/>
        </p:nvSpPr>
        <p:spPr>
          <a:xfrm>
            <a:off x="548640" y="205740"/>
            <a:ext cx="5724644" cy="923330"/>
          </a:xfrm>
          <a:prstGeom prst="rect">
            <a:avLst/>
          </a:prstGeom>
          <a:noFill/>
        </p:spPr>
        <p:txBody>
          <a:bodyPr wrap="none" rtlCol="0">
            <a:spAutoFit/>
          </a:bodyPr>
          <a:lstStyle/>
          <a:p>
            <a:r>
              <a:rPr lang="zh-TW" altLang="en-US" sz="5400" b="1" dirty="0">
                <a:solidFill>
                  <a:schemeClr val="tx1">
                    <a:lumMod val="65000"/>
                    <a:lumOff val="35000"/>
                  </a:schemeClr>
                </a:solidFill>
                <a:latin typeface="微軟正黑體" panose="020B0604030504040204" pitchFamily="34" charset="-120"/>
                <a:ea typeface="微軟正黑體" panose="020B0604030504040204" pitchFamily="34" charset="-120"/>
              </a:rPr>
              <a:t>學海</a:t>
            </a:r>
            <a:r>
              <a:rPr lang="zh-CN" altLang="en-US" sz="5400" b="1" dirty="0">
                <a:solidFill>
                  <a:schemeClr val="tx1">
                    <a:lumMod val="65000"/>
                    <a:lumOff val="35000"/>
                  </a:schemeClr>
                </a:solidFill>
                <a:latin typeface="微軟正黑體" panose="020B0604030504040204" pitchFamily="34" charset="-120"/>
                <a:ea typeface="微軟正黑體" panose="020B0604030504040204" pitchFamily="34" charset="-120"/>
              </a:rPr>
              <a:t>計畫行前說明</a:t>
            </a:r>
            <a:endParaRPr lang="zh-TW" altLang="en-US" sz="5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aphicFrame>
        <p:nvGraphicFramePr>
          <p:cNvPr id="6" name="內容版面配置區 3"/>
          <p:cNvGraphicFramePr>
            <a:graphicFrameLocks/>
          </p:cNvGraphicFramePr>
          <p:nvPr>
            <p:extLst>
              <p:ext uri="{D42A27DB-BD31-4B8C-83A1-F6EECF244321}">
                <p14:modId xmlns:p14="http://schemas.microsoft.com/office/powerpoint/2010/main" val="2841862307"/>
              </p:ext>
            </p:extLst>
          </p:nvPr>
        </p:nvGraphicFramePr>
        <p:xfrm>
          <a:off x="548640" y="1334810"/>
          <a:ext cx="10153746" cy="5237884"/>
        </p:xfrm>
        <a:graphic>
          <a:graphicData uri="http://schemas.openxmlformats.org/drawingml/2006/table">
            <a:tbl>
              <a:tblPr firstRow="1" bandRow="1">
                <a:tableStyleId>{5C22544A-7EE6-4342-B048-85BDC9FD1C3A}</a:tableStyleId>
              </a:tblPr>
              <a:tblGrid>
                <a:gridCol w="5076873">
                  <a:extLst>
                    <a:ext uri="{9D8B030D-6E8A-4147-A177-3AD203B41FA5}">
                      <a16:colId xmlns:a16="http://schemas.microsoft.com/office/drawing/2014/main" val="705633542"/>
                    </a:ext>
                  </a:extLst>
                </a:gridCol>
                <a:gridCol w="5076873">
                  <a:extLst>
                    <a:ext uri="{9D8B030D-6E8A-4147-A177-3AD203B41FA5}">
                      <a16:colId xmlns:a16="http://schemas.microsoft.com/office/drawing/2014/main" val="2117124629"/>
                    </a:ext>
                  </a:extLst>
                </a:gridCol>
              </a:tblGrid>
              <a:tr h="391564">
                <a:tc>
                  <a:txBody>
                    <a:bodyPr/>
                    <a:lstStyle/>
                    <a:p>
                      <a:pPr marL="0" algn="ctr" defTabSz="914400" rtl="0" eaLnBrk="1" latinLnBrk="0" hangingPunct="1"/>
                      <a:r>
                        <a:rPr lang="zh-CN" altLang="en-US" sz="1800" b="1" kern="1200" dirty="0">
                          <a:solidFill>
                            <a:schemeClr val="lt1"/>
                          </a:solidFill>
                          <a:latin typeface="標楷體" panose="03000509000000000000" pitchFamily="65" charset="-120"/>
                          <a:ea typeface="標楷體" panose="03000509000000000000" pitchFamily="65" charset="-120"/>
                          <a:cs typeface="+mn-cs"/>
                        </a:rPr>
                        <a:t>計畫主持人</a:t>
                      </a:r>
                      <a:endParaRPr lang="zh-TW" altLang="en-US" sz="1800" b="1" kern="1200" dirty="0">
                        <a:solidFill>
                          <a:schemeClr val="lt1"/>
                        </a:solidFill>
                        <a:latin typeface="標楷體" panose="03000509000000000000" pitchFamily="65" charset="-120"/>
                        <a:ea typeface="標楷體" panose="03000509000000000000" pitchFamily="65" charset="-120"/>
                        <a:cs typeface="+mn-cs"/>
                      </a:endParaRPr>
                    </a:p>
                  </a:txBody>
                  <a:tcPr anchor="ctr">
                    <a:solidFill>
                      <a:schemeClr val="accent5">
                        <a:lumMod val="60000"/>
                        <a:lumOff val="40000"/>
                      </a:schemeClr>
                    </a:solidFill>
                  </a:tcPr>
                </a:tc>
                <a:tc>
                  <a:txBody>
                    <a:bodyPr/>
                    <a:lstStyle/>
                    <a:p>
                      <a:pPr marL="0" algn="ctr" defTabSz="914400" rtl="0" eaLnBrk="1" latinLnBrk="0" hangingPunct="1"/>
                      <a:r>
                        <a:rPr lang="zh-CN" altLang="en-US" sz="1800" b="1" kern="1200" dirty="0">
                          <a:solidFill>
                            <a:schemeClr val="lt1"/>
                          </a:solidFill>
                          <a:latin typeface="標楷體" panose="03000509000000000000" pitchFamily="65" charset="-120"/>
                          <a:ea typeface="標楷體" panose="03000509000000000000" pitchFamily="65" charset="-120"/>
                          <a:cs typeface="+mn-cs"/>
                        </a:rPr>
                        <a:t>選送生</a:t>
                      </a:r>
                      <a:endParaRPr lang="zh-TW" altLang="en-US" sz="1800" b="1" kern="1200" dirty="0">
                        <a:solidFill>
                          <a:schemeClr val="lt1"/>
                        </a:solidFill>
                        <a:latin typeface="標楷體" panose="03000509000000000000" pitchFamily="65" charset="-120"/>
                        <a:ea typeface="標楷體" panose="03000509000000000000" pitchFamily="65" charset="-120"/>
                        <a:cs typeface="+mn-cs"/>
                      </a:endParaRPr>
                    </a:p>
                  </a:txBody>
                  <a:tcPr anchor="ctr">
                    <a:solidFill>
                      <a:schemeClr val="accent5">
                        <a:lumMod val="60000"/>
                        <a:lumOff val="40000"/>
                      </a:schemeClr>
                    </a:solidFill>
                  </a:tcPr>
                </a:tc>
                <a:extLst>
                  <a:ext uri="{0D108BD9-81ED-4DB2-BD59-A6C34878D82A}">
                    <a16:rowId xmlns:a16="http://schemas.microsoft.com/office/drawing/2014/main" val="933172639"/>
                  </a:ext>
                </a:extLst>
              </a:tr>
              <a:tr h="380329">
                <a:tc>
                  <a:txBody>
                    <a:bodyPr/>
                    <a:lstStyle/>
                    <a:p>
                      <a:pPr algn="l"/>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已取得國外實習機構同意書或合作契約書影本</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tc>
                  <a:txBody>
                    <a:bodyPr/>
                    <a:lstStyle/>
                    <a:p>
                      <a:pPr algn="l"/>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獲本計畫補助經費出國之選送生，不得同時領取我國政府提供之其他出國補助</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83663888"/>
                  </a:ext>
                </a:extLst>
              </a:tr>
              <a:tr h="856904">
                <a:tc>
                  <a:txBody>
                    <a:bodyPr/>
                    <a:lstStyle/>
                    <a:p>
                      <a:pPr marL="0" indent="0" algn="l">
                        <a:buFont typeface="+mj-lt"/>
                        <a:buNone/>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計畫主持人應於選送生出國實習兩個星期前，至學海系統登錄實習團員基本資料以及出返國時間，以通報各所屬駐外機構</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應於確定出國實習前，與學校簽訂行政契約書；準備所需文件，在出國實習前領取</a:t>
                      </a:r>
                      <a:r>
                        <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80%</a:t>
                      </a: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經費</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選送生購買機票時，請務必購買經濟艙之來回機票，並確保機票費用不會超過所領取經費之額度。</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254229563"/>
                  </a:ext>
                </a:extLst>
              </a:tr>
              <a:tr h="446364">
                <a:tc>
                  <a:txBody>
                    <a:bodyPr/>
                    <a:lstStyle/>
                    <a:p>
                      <a:pPr marL="0" indent="0" algn="l">
                        <a:buFont typeface="+mj-lt"/>
                        <a:buNone/>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若計畫主持人需更換或新增實習機構，請務必在選送生出國前提出申請及敘明理由，若未經同意擅自更換或新增，將喪失受補助資格</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最遲應於次年十月三十一日前辦妥出國手續，並啟程出國實習，屆時未出國者，視為放棄</a:t>
                      </a:r>
                      <a:endParaRPr lang="en-US" altLang="zh-TW"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965192723"/>
                  </a:ext>
                </a:extLst>
              </a:tr>
              <a:tr h="997756">
                <a:tc>
                  <a:txBody>
                    <a:bodyPr/>
                    <a:lstStyle/>
                    <a:p>
                      <a:pPr marL="0" indent="0" algn="l">
                        <a:buFont typeface="+mj-lt"/>
                        <a:buNone/>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協助選送生辦理國外實習期間之醫療及意外保險，並應依當地國法令申請合法之實習簽證及確保符合當地國境內實習條件</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實習期間，選送學生應保有原就讀學校學籍（不可休學或退學），實習結束後應至學校報到</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違反者，學校依行政契約書規定負責追償已領補助款，並繳還至教育部</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4252064469"/>
                  </a:ext>
                </a:extLst>
              </a:tr>
              <a:tr h="997756">
                <a:tc>
                  <a:txBody>
                    <a:bodyPr/>
                    <a:lstStyle/>
                    <a:p>
                      <a:pPr marL="0" indent="0" algn="l">
                        <a:buFont typeface="+mj-lt"/>
                        <a:buNone/>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計畫結束後兩星期內，上傳計畫成果</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tc>
                  <a:txBody>
                    <a:bodyPr/>
                    <a:lstStyle/>
                    <a:p>
                      <a:pPr marL="171450" indent="-171450" algn="l" defTabSz="914400" rtl="0" eaLnBrk="1" latinLnBrk="0" hangingPunct="1">
                        <a:buFont typeface="Arial" panose="020B0604020202020204" pitchFamily="34" charset="0"/>
                        <a:buChar cha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實習結束兩星期內，請務必上傳心得，心得必須依據學海計畫所提供之格式撰寫，且必須附上四張照片以上，以及繳交短片至學海系統（短片以三分鐘為原則）。</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171450" indent="-171450" algn="l" defTabSz="914400" rtl="0" eaLnBrk="1" latinLnBrk="0" hangingPunct="1">
                        <a:buFont typeface="Arial" panose="020B0604020202020204" pitchFamily="34" charset="0"/>
                        <a:buChar cha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確認心得上傳無誤後，核撥</a:t>
                      </a:r>
                      <a:r>
                        <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20%</a:t>
                      </a: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經費</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2697670894"/>
                  </a:ext>
                </a:extLst>
              </a:tr>
            </a:tbl>
          </a:graphicData>
        </a:graphic>
      </p:graphicFrame>
    </p:spTree>
    <p:extLst>
      <p:ext uri="{BB962C8B-B14F-4D97-AF65-F5344CB8AC3E}">
        <p14:creationId xmlns:p14="http://schemas.microsoft.com/office/powerpoint/2010/main" val="3975575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圖: 人工輸入 1"/>
          <p:cNvSpPr/>
          <p:nvPr/>
        </p:nvSpPr>
        <p:spPr>
          <a:xfrm>
            <a:off x="-1971" y="0"/>
            <a:ext cx="12192000" cy="6858000"/>
          </a:xfrm>
          <a:prstGeom prst="flowChartManualInpu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p>
        </p:txBody>
      </p:sp>
      <p:sp>
        <p:nvSpPr>
          <p:cNvPr id="4" name="文字方塊 3"/>
          <p:cNvSpPr txBox="1"/>
          <p:nvPr/>
        </p:nvSpPr>
        <p:spPr>
          <a:xfrm>
            <a:off x="548640" y="205740"/>
            <a:ext cx="5724644" cy="923330"/>
          </a:xfrm>
          <a:prstGeom prst="rect">
            <a:avLst/>
          </a:prstGeom>
          <a:noFill/>
        </p:spPr>
        <p:txBody>
          <a:bodyPr wrap="none" rtlCol="0">
            <a:spAutoFit/>
          </a:bodyPr>
          <a:lstStyle/>
          <a:p>
            <a:r>
              <a:rPr lang="zh-TW" altLang="en-US" sz="5400" b="1" dirty="0">
                <a:solidFill>
                  <a:schemeClr val="tx1">
                    <a:lumMod val="65000"/>
                    <a:lumOff val="35000"/>
                  </a:schemeClr>
                </a:solidFill>
                <a:latin typeface="微軟正黑體" panose="020B0604030504040204" pitchFamily="34" charset="-120"/>
                <a:ea typeface="微軟正黑體" panose="020B0604030504040204" pitchFamily="34" charset="-120"/>
              </a:rPr>
              <a:t>學海築夢</a:t>
            </a:r>
            <a:r>
              <a:rPr lang="zh-CN" altLang="en-US" sz="5400" b="1" dirty="0">
                <a:solidFill>
                  <a:schemeClr val="tx1">
                    <a:lumMod val="65000"/>
                    <a:lumOff val="35000"/>
                  </a:schemeClr>
                </a:solidFill>
                <a:latin typeface="微軟正黑體" panose="020B0604030504040204" pitchFamily="34" charset="-120"/>
                <a:ea typeface="微軟正黑體" panose="020B0604030504040204" pitchFamily="34" charset="-120"/>
              </a:rPr>
              <a:t>行前說明</a:t>
            </a:r>
            <a:endParaRPr lang="zh-TW" altLang="en-US" sz="5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aphicFrame>
        <p:nvGraphicFramePr>
          <p:cNvPr id="6" name="內容版面配置區 3"/>
          <p:cNvGraphicFramePr>
            <a:graphicFrameLocks/>
          </p:cNvGraphicFramePr>
          <p:nvPr>
            <p:extLst>
              <p:ext uri="{D42A27DB-BD31-4B8C-83A1-F6EECF244321}">
                <p14:modId xmlns:p14="http://schemas.microsoft.com/office/powerpoint/2010/main" val="1118097199"/>
              </p:ext>
            </p:extLst>
          </p:nvPr>
        </p:nvGraphicFramePr>
        <p:xfrm>
          <a:off x="548640" y="1334810"/>
          <a:ext cx="10935888" cy="4867504"/>
        </p:xfrm>
        <a:graphic>
          <a:graphicData uri="http://schemas.openxmlformats.org/drawingml/2006/table">
            <a:tbl>
              <a:tblPr firstRow="1" bandRow="1">
                <a:tableStyleId>{5C22544A-7EE6-4342-B048-85BDC9FD1C3A}</a:tableStyleId>
              </a:tblPr>
              <a:tblGrid>
                <a:gridCol w="10935888">
                  <a:extLst>
                    <a:ext uri="{9D8B030D-6E8A-4147-A177-3AD203B41FA5}">
                      <a16:colId xmlns:a16="http://schemas.microsoft.com/office/drawing/2014/main" val="2117124629"/>
                    </a:ext>
                  </a:extLst>
                </a:gridCol>
              </a:tblGrid>
              <a:tr h="391564">
                <a:tc>
                  <a:txBody>
                    <a:bodyPr/>
                    <a:lstStyle/>
                    <a:p>
                      <a:pPr marL="0" algn="ctr" defTabSz="914400" rtl="0" eaLnBrk="1" latinLnBrk="0" hangingPunct="1"/>
                      <a:r>
                        <a:rPr lang="zh-CN" altLang="en-US" sz="1800" b="1" kern="1200" dirty="0">
                          <a:solidFill>
                            <a:schemeClr val="lt1"/>
                          </a:solidFill>
                          <a:latin typeface="標楷體" panose="03000509000000000000" pitchFamily="65" charset="-120"/>
                          <a:ea typeface="標楷體" panose="03000509000000000000" pitchFamily="65" charset="-120"/>
                          <a:cs typeface="+mn-cs"/>
                        </a:rPr>
                        <a:t>選送生</a:t>
                      </a:r>
                      <a:endParaRPr lang="zh-TW" altLang="en-US" sz="1800" b="1" kern="1200" dirty="0">
                        <a:solidFill>
                          <a:schemeClr val="lt1"/>
                        </a:solidFill>
                        <a:latin typeface="標楷體" panose="03000509000000000000" pitchFamily="65" charset="-120"/>
                        <a:ea typeface="標楷體" panose="03000509000000000000" pitchFamily="65" charset="-120"/>
                        <a:cs typeface="+mn-cs"/>
                      </a:endParaRPr>
                    </a:p>
                  </a:txBody>
                  <a:tcPr anchor="ctr">
                    <a:solidFill>
                      <a:schemeClr val="accent5">
                        <a:lumMod val="60000"/>
                        <a:lumOff val="40000"/>
                      </a:schemeClr>
                    </a:solidFill>
                  </a:tcPr>
                </a:tc>
                <a:extLst>
                  <a:ext uri="{0D108BD9-81ED-4DB2-BD59-A6C34878D82A}">
                    <a16:rowId xmlns:a16="http://schemas.microsoft.com/office/drawing/2014/main" val="933172639"/>
                  </a:ext>
                </a:extLst>
              </a:tr>
              <a:tr h="380329">
                <a:tc>
                  <a:txBody>
                    <a:bodyPr/>
                    <a:lstStyle/>
                    <a:p>
                      <a:pPr algn="l"/>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購買機票時，請確認：</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indent="-285750" algn="l">
                        <a:buFont typeface="Arial" panose="020B0604020202020204" pitchFamily="34" charset="0"/>
                        <a:buChar cha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需具學校統編：</a:t>
                      </a:r>
                      <a:r>
                        <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52753579</a:t>
                      </a: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；買受人：嶺東科技大學</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若委託旅行社購買，其購買證明為代收轉付收據，該收據需具備學校統編及買受人、選送生姓名、機票價錢以及出發地及目的地</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若自行購票，請務必準備航空公司購票收據、價格證明（信用卡刷卡帳單，需附上新台幣刷卡明細）、匯款單等可證明確實付款之單據，若購買證明上之匯率為外幣，請附上購買當日之歷史匯率</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83663888"/>
                  </a:ext>
                </a:extLst>
              </a:tr>
              <a:tr h="85690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核銷所需資料：</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務必保留登機證以及電子機票</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護照出入境證明證明戳章頁面</a:t>
                      </a:r>
                      <a:endParaRPr lang="zh-TW"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254229563"/>
                  </a:ext>
                </a:extLst>
              </a:tr>
              <a:tr h="446364">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學海計畫機票補助準則：</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一趟來回經濟艙機票，期間若選送生自行購買機票進行其他行程，不在學海計畫之補助範圍內</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請務必確認出發地與目的地，選送生返台時出發地必須是實習機構所在之國家，切勿從其他國家返回</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若選送生所購買之機票，包含轉機之形成，請務必保留所有與形成有關的票根或搭乘證明，以利後續核銷</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965192723"/>
                  </a:ext>
                </a:extLst>
              </a:tr>
              <a:tr h="9977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心得注意事項：</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依據學海計畫所提供之格式撰寫，並附上</a:t>
                      </a:r>
                      <a:r>
                        <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4</a:t>
                      </a: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張照片以上</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kern="1200" dirty="0">
                          <a:solidFill>
                            <a:schemeClr val="tx1">
                              <a:lumMod val="65000"/>
                              <a:lumOff val="35000"/>
                            </a:schemeClr>
                          </a:solidFill>
                          <a:latin typeface="標楷體" panose="03000509000000000000" pitchFamily="65" charset="-120"/>
                          <a:ea typeface="標楷體" panose="03000509000000000000" pitchFamily="65" charset="-120"/>
                          <a:cs typeface="+mn-cs"/>
                        </a:rPr>
                        <a:t>若照片中包含客人、學員或參加人員之肖像，請務必修正以維護其個資及肖像權</a:t>
                      </a:r>
                      <a:endParaRPr lang="en-US" altLang="zh-CN" sz="1600" kern="1200" dirty="0">
                        <a:solidFill>
                          <a:schemeClr val="tx1">
                            <a:lumMod val="65000"/>
                            <a:lumOff val="35000"/>
                          </a:schemeClr>
                        </a:solidFill>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4252064469"/>
                  </a:ext>
                </a:extLst>
              </a:tr>
            </a:tbl>
          </a:graphicData>
        </a:graphic>
      </p:graphicFrame>
    </p:spTree>
    <p:extLst>
      <p:ext uri="{BB962C8B-B14F-4D97-AF65-F5344CB8AC3E}">
        <p14:creationId xmlns:p14="http://schemas.microsoft.com/office/powerpoint/2010/main" val="2482330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圖: 人工輸入 1"/>
          <p:cNvSpPr/>
          <p:nvPr/>
        </p:nvSpPr>
        <p:spPr>
          <a:xfrm>
            <a:off x="0" y="-38330"/>
            <a:ext cx="12192000" cy="6858000"/>
          </a:xfrm>
          <a:prstGeom prst="flowChartManualInpu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 name="文字方塊 2"/>
          <p:cNvSpPr txBox="1"/>
          <p:nvPr/>
        </p:nvSpPr>
        <p:spPr>
          <a:xfrm>
            <a:off x="548640" y="585216"/>
            <a:ext cx="3570208" cy="1107996"/>
          </a:xfrm>
          <a:prstGeom prst="rect">
            <a:avLst/>
          </a:prstGeom>
          <a:noFill/>
        </p:spPr>
        <p:txBody>
          <a:bodyPr wrap="none" rtlCol="0">
            <a:spAutoFit/>
          </a:bodyPr>
          <a:lstStyle/>
          <a:p>
            <a:r>
              <a:rPr lang="zh-TW" altLang="en-US" sz="6600" b="1" dirty="0">
                <a:solidFill>
                  <a:schemeClr val="tx1">
                    <a:lumMod val="65000"/>
                    <a:lumOff val="35000"/>
                  </a:schemeClr>
                </a:solidFill>
                <a:latin typeface="微軟正黑體" panose="020B0604030504040204" pitchFamily="34" charset="-120"/>
                <a:ea typeface="微軟正黑體" panose="020B0604030504040204" pitchFamily="34" charset="-120"/>
              </a:rPr>
              <a:t>注意事項</a:t>
            </a:r>
          </a:p>
        </p:txBody>
      </p:sp>
      <p:sp>
        <p:nvSpPr>
          <p:cNvPr id="10" name="菱形 9"/>
          <p:cNvSpPr/>
          <p:nvPr/>
        </p:nvSpPr>
        <p:spPr>
          <a:xfrm>
            <a:off x="896112" y="1590279"/>
            <a:ext cx="420624" cy="420624"/>
          </a:xfrm>
          <a:prstGeom prst="diamond">
            <a:avLst/>
          </a:prstGeom>
          <a:solidFill>
            <a:schemeClr val="accent5">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微軟正黑體" panose="020B0604030504040204" pitchFamily="34" charset="-120"/>
                <a:ea typeface="微軟正黑體" panose="020B0604030504040204" pitchFamily="34" charset="-120"/>
              </a:rPr>
              <a:t>1</a:t>
            </a:r>
            <a:endParaRPr lang="zh-TW" altLang="en-US" sz="1400" b="1" dirty="0">
              <a:latin typeface="微軟正黑體" panose="020B0604030504040204" pitchFamily="34" charset="-120"/>
              <a:ea typeface="微軟正黑體" panose="020B0604030504040204" pitchFamily="34" charset="-120"/>
            </a:endParaRPr>
          </a:p>
        </p:txBody>
      </p:sp>
      <p:sp>
        <p:nvSpPr>
          <p:cNvPr id="11" name="內容版面配置區 2"/>
          <p:cNvSpPr txBox="1">
            <a:spLocks/>
          </p:cNvSpPr>
          <p:nvPr/>
        </p:nvSpPr>
        <p:spPr>
          <a:xfrm>
            <a:off x="1496568" y="1535136"/>
            <a:ext cx="10515600" cy="506031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spcBef>
                <a:spcPts val="0"/>
              </a:spcBef>
              <a:spcAft>
                <a:spcPts val="1200"/>
              </a:spcAft>
              <a:buNone/>
            </a:pP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獲得學海計畫補助後，</a:t>
            </a:r>
            <a:r>
              <a:rPr lang="zh-TW" altLang="en-US" sz="1800" b="1" dirty="0">
                <a:solidFill>
                  <a:srgbClr val="BA4E18"/>
                </a:solidFill>
                <a:latin typeface="微軟正黑體" panose="020B0604030504040204" pitchFamily="34" charset="-120"/>
                <a:ea typeface="微軟正黑體" panose="020B0604030504040204" pitchFamily="34" charset="-120"/>
              </a:rPr>
              <a:t>不可同時領取其他政府的出國補助</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0" indent="0">
              <a:lnSpc>
                <a:spcPct val="160000"/>
              </a:lnSpc>
              <a:spcBef>
                <a:spcPts val="0"/>
              </a:spcBef>
              <a:spcAft>
                <a:spcPts val="1200"/>
              </a:spcAft>
              <a:buNone/>
            </a:pP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出國前須與</a:t>
            </a:r>
            <a:r>
              <a:rPr lang="zh-TW" altLang="en-US" sz="1800" b="1" dirty="0">
                <a:solidFill>
                  <a:srgbClr val="BA4E18"/>
                </a:solidFill>
                <a:latin typeface="微軟正黑體" panose="020B0604030504040204" pitchFamily="34" charset="-120"/>
                <a:ea typeface="微軟正黑體" panose="020B0604030504040204" pitchFamily="34" charset="-120"/>
              </a:rPr>
              <a:t>學校簽訂行證契約書</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 並遵守契約事項。</a:t>
            </a:r>
            <a:endPar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0" indent="0">
              <a:lnSpc>
                <a:spcPct val="160000"/>
              </a:lnSpc>
              <a:spcBef>
                <a:spcPts val="0"/>
              </a:spcBef>
              <a:spcAft>
                <a:spcPts val="1200"/>
              </a:spcAft>
              <a:buNone/>
            </a:pP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須於申請當年的</a:t>
            </a:r>
            <a:r>
              <a:rPr lang="zh-TW" altLang="en-US" sz="1800" b="1" dirty="0">
                <a:solidFill>
                  <a:srgbClr val="BA4E18"/>
                </a:solidFill>
                <a:latin typeface="微軟正黑體" panose="020B0604030504040204" pitchFamily="34" charset="-120"/>
                <a:ea typeface="微軟正黑體" panose="020B0604030504040204" pitchFamily="34" charset="-120"/>
              </a:rPr>
              <a:t>隔年</a:t>
            </a:r>
            <a:r>
              <a:rPr lang="en-US" altLang="zh-TW" sz="1800" b="1" dirty="0">
                <a:solidFill>
                  <a:srgbClr val="BA4E18"/>
                </a:solidFill>
                <a:latin typeface="微軟正黑體" panose="020B0604030504040204" pitchFamily="34" charset="-120"/>
                <a:ea typeface="微軟正黑體" panose="020B0604030504040204" pitchFamily="34" charset="-120"/>
              </a:rPr>
              <a:t>10</a:t>
            </a:r>
            <a:r>
              <a:rPr lang="zh-TW" altLang="en-US" sz="1800" b="1" dirty="0">
                <a:solidFill>
                  <a:srgbClr val="BA4E18"/>
                </a:solidFill>
                <a:latin typeface="微軟正黑體" panose="020B0604030504040204" pitchFamily="34" charset="-120"/>
                <a:ea typeface="微軟正黑體" panose="020B0604030504040204" pitchFamily="34" charset="-120"/>
              </a:rPr>
              <a:t>月</a:t>
            </a:r>
            <a:r>
              <a:rPr lang="en-US" altLang="zh-TW" sz="1800" b="1" dirty="0">
                <a:solidFill>
                  <a:srgbClr val="BA4E18"/>
                </a:solidFill>
                <a:latin typeface="微軟正黑體" panose="020B0604030504040204" pitchFamily="34" charset="-120"/>
                <a:ea typeface="微軟正黑體" panose="020B0604030504040204" pitchFamily="34" charset="-120"/>
              </a:rPr>
              <a:t>31</a:t>
            </a:r>
            <a:r>
              <a:rPr lang="zh-TW" altLang="en-US" sz="1800" b="1" dirty="0">
                <a:solidFill>
                  <a:srgbClr val="BA4E18"/>
                </a:solidFill>
                <a:latin typeface="微軟正黑體" panose="020B0604030504040204" pitchFamily="34" charset="-120"/>
                <a:ea typeface="微軟正黑體" panose="020B0604030504040204" pitchFamily="34" charset="-120"/>
              </a:rPr>
              <a:t>日之前出國</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，否則視同放棄。</a:t>
            </a:r>
            <a:endPar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538163" indent="0">
              <a:lnSpc>
                <a:spcPct val="160000"/>
              </a:lnSpc>
              <a:spcBef>
                <a:spcPts val="0"/>
              </a:spcBef>
              <a:spcAft>
                <a:spcPts val="1200"/>
              </a:spcAft>
              <a:buNone/>
            </a:pP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例：若申請</a:t>
            </a: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111</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年度學海計畫，須在</a:t>
            </a: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112</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年</a:t>
            </a: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10</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月</a:t>
            </a: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31</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日前出國。</a:t>
            </a:r>
            <a:endPar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0" indent="0">
              <a:lnSpc>
                <a:spcPct val="160000"/>
              </a:lnSpc>
              <a:spcBef>
                <a:spcPts val="0"/>
              </a:spcBef>
              <a:spcAft>
                <a:spcPts val="1200"/>
              </a:spcAft>
              <a:buNone/>
            </a:pP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出國須滿</a:t>
            </a:r>
            <a:r>
              <a:rPr lang="zh-TW" altLang="en-US" sz="1800" b="1" dirty="0">
                <a:solidFill>
                  <a:srgbClr val="BA4E18"/>
                </a:solidFill>
                <a:latin typeface="微軟正黑體" panose="020B0604030504040204" pitchFamily="34" charset="-120"/>
                <a:ea typeface="微軟正黑體" panose="020B0604030504040204" pitchFamily="34" charset="-120"/>
              </a:rPr>
              <a:t>一學期（季）或一學年</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，期程由</a:t>
            </a:r>
            <a:r>
              <a:rPr lang="zh-TW" altLang="en-US" sz="1800" b="1" dirty="0">
                <a:solidFill>
                  <a:srgbClr val="BA4E18"/>
                </a:solidFill>
                <a:latin typeface="微軟正黑體" panose="020B0604030504040204" pitchFamily="34" charset="-120"/>
                <a:ea typeface="微軟正黑體" panose="020B0604030504040204" pitchFamily="34" charset="-120"/>
              </a:rPr>
              <a:t>實際出國日起算</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，若未滿一學期或一學年須繳回補助款項，學校依行政契約書請學生繳回。但若</a:t>
            </a:r>
            <a:r>
              <a:rPr lang="zh-TW" altLang="zh-TW" sz="1800" b="1" dirty="0">
                <a:solidFill>
                  <a:srgbClr val="BA4E18"/>
                </a:solidFill>
                <a:latin typeface="微軟正黑體" panose="020B0604030504040204" pitchFamily="34" charset="-120"/>
                <a:ea typeface="微軟正黑體" panose="020B0604030504040204" pitchFamily="34" charset="-120"/>
              </a:rPr>
              <a:t>發生重大天災或社會暴動</a:t>
            </a:r>
            <a:r>
              <a:rPr lang="zh-TW" altLang="zh-TW" sz="18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得由薦送學校取得選送生同意後，附佐證資料，報部核可，提前終止、延後或取消選送計畫。</a:t>
            </a:r>
            <a:endPar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0" indent="0">
              <a:lnSpc>
                <a:spcPct val="160000"/>
              </a:lnSpc>
              <a:spcBef>
                <a:spcPts val="0"/>
              </a:spcBef>
              <a:spcAft>
                <a:spcPts val="1200"/>
              </a:spcAft>
              <a:buNone/>
            </a:pP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回國後</a:t>
            </a:r>
            <a:r>
              <a:rPr lang="zh-TW" altLang="en-US" sz="1800" b="1" dirty="0">
                <a:solidFill>
                  <a:srgbClr val="BA4E18"/>
                </a:solidFill>
                <a:latin typeface="微軟正黑體" panose="020B0604030504040204" pitchFamily="34" charset="-120"/>
                <a:ea typeface="微軟正黑體" panose="020B0604030504040204" pitchFamily="34" charset="-120"/>
              </a:rPr>
              <a:t>務必回原本的學校報到</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0" indent="0">
              <a:lnSpc>
                <a:spcPct val="160000"/>
              </a:lnSpc>
              <a:spcBef>
                <a:spcPts val="0"/>
              </a:spcBef>
              <a:spcAft>
                <a:spcPts val="1200"/>
              </a:spcAft>
              <a:buNone/>
            </a:pP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回國後</a:t>
            </a:r>
            <a:r>
              <a:rPr lang="en-US" altLang="zh-TW" sz="1800" b="1" dirty="0">
                <a:solidFill>
                  <a:srgbClr val="BA4E18"/>
                </a:solidFill>
                <a:latin typeface="微軟正黑體" panose="020B0604030504040204" pitchFamily="34" charset="-120"/>
                <a:ea typeface="微軟正黑體" panose="020B0604030504040204" pitchFamily="34" charset="-120"/>
              </a:rPr>
              <a:t>2</a:t>
            </a:r>
            <a:r>
              <a:rPr lang="zh-TW" altLang="en-US" sz="1800" b="1" dirty="0">
                <a:solidFill>
                  <a:srgbClr val="BA4E18"/>
                </a:solidFill>
                <a:latin typeface="微軟正黑體" panose="020B0604030504040204" pitchFamily="34" charset="-120"/>
                <a:ea typeface="微軟正黑體" panose="020B0604030504040204" pitchFamily="34" charset="-120"/>
              </a:rPr>
              <a:t>星期內</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，須上傳問卷調查表及</a:t>
            </a:r>
            <a:r>
              <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rPr>
              <a:t>1000</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字以內中文</a:t>
            </a:r>
            <a:r>
              <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1800" b="1" dirty="0">
                <a:solidFill>
                  <a:schemeClr val="tx1">
                    <a:lumMod val="65000"/>
                    <a:lumOff val="35000"/>
                  </a:schemeClr>
                </a:solidFill>
                <a:latin typeface="微軟正黑體" panose="020B0604030504040204" pitchFamily="34" charset="-120"/>
                <a:ea typeface="微軟正黑體" panose="020B0604030504040204" pitchFamily="34" charset="-120"/>
              </a:rPr>
              <a:t>英文心得報告，亦可上傳經驗分享短片至學海計畫網站。</a:t>
            </a:r>
            <a:endParaRPr lang="en-US" altLang="zh-TW" sz="1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182562" indent="0">
              <a:lnSpc>
                <a:spcPct val="160000"/>
              </a:lnSpc>
              <a:spcBef>
                <a:spcPts val="0"/>
              </a:spcBef>
              <a:spcAft>
                <a:spcPts val="1200"/>
              </a:spcAft>
              <a:buNone/>
            </a:pP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（每篇心得需有照片</a:t>
            </a: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4</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張以上，</a:t>
            </a:r>
            <a:r>
              <a:rPr lang="zh-TW" altLang="en-US" sz="1600" b="1" dirty="0">
                <a:solidFill>
                  <a:srgbClr val="BA4E18"/>
                </a:solidFill>
                <a:latin typeface="微軟正黑體" panose="020B0604030504040204" pitchFamily="34" charset="-120"/>
                <a:ea typeface="微軟正黑體" panose="020B0604030504040204" pitchFamily="34" charset="-120"/>
              </a:rPr>
              <a:t>短片</a:t>
            </a:r>
            <a:r>
              <a:rPr lang="en-US" altLang="zh-TW" sz="1600" b="1" dirty="0">
                <a:solidFill>
                  <a:srgbClr val="BA4E18"/>
                </a:solidFill>
                <a:latin typeface="微軟正黑體" panose="020B0604030504040204" pitchFamily="34" charset="-120"/>
                <a:ea typeface="微軟正黑體" panose="020B0604030504040204" pitchFamily="34" charset="-120"/>
              </a:rPr>
              <a:t>(3</a:t>
            </a:r>
            <a:r>
              <a:rPr lang="zh-TW" altLang="en-US" sz="1600" b="1" dirty="0">
                <a:solidFill>
                  <a:srgbClr val="BA4E18"/>
                </a:solidFill>
                <a:latin typeface="微軟正黑體" panose="020B0604030504040204" pitchFamily="34" charset="-120"/>
                <a:ea typeface="微軟正黑體" panose="020B0604030504040204" pitchFamily="34" charset="-120"/>
              </a:rPr>
              <a:t>分鐘以內</a:t>
            </a:r>
            <a:r>
              <a:rPr lang="en-US" altLang="zh-TW" sz="1600" b="1" dirty="0">
                <a:solidFill>
                  <a:srgbClr val="BA4E18"/>
                </a:solidFill>
                <a:latin typeface="微軟正黑體" panose="020B0604030504040204" pitchFamily="34" charset="-120"/>
                <a:ea typeface="微軟正黑體" panose="020B0604030504040204" pitchFamily="34" charset="-120"/>
              </a:rPr>
              <a:t>)</a:t>
            </a:r>
            <a:r>
              <a:rPr lang="zh-TW" altLang="en-US" sz="1600" b="1" dirty="0">
                <a:solidFill>
                  <a:srgbClr val="BA4E18"/>
                </a:solidFill>
                <a:latin typeface="微軟正黑體" panose="020B0604030504040204" pitchFamily="34" charset="-120"/>
                <a:ea typeface="微軟正黑體" panose="020B0604030504040204" pitchFamily="34" charset="-120"/>
              </a:rPr>
              <a:t>不強制繳交</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，請上傳至個人雲端或</a:t>
            </a:r>
            <a:r>
              <a:rPr lang="en-US" altLang="zh-TW" sz="1600" b="1" dirty="0" err="1">
                <a:solidFill>
                  <a:schemeClr val="tx1">
                    <a:lumMod val="65000"/>
                    <a:lumOff val="35000"/>
                  </a:schemeClr>
                </a:solidFill>
                <a:latin typeface="微軟正黑體" panose="020B0604030504040204" pitchFamily="34" charset="-120"/>
                <a:ea typeface="微軟正黑體" panose="020B0604030504040204" pitchFamily="34" charset="-120"/>
              </a:rPr>
              <a:t>Youtube</a:t>
            </a:r>
            <a:r>
              <a:rPr lang="zh-TW" altLang="en-US" sz="1600" b="1" dirty="0">
                <a:solidFill>
                  <a:schemeClr val="tx1">
                    <a:lumMod val="65000"/>
                    <a:lumOff val="35000"/>
                  </a:schemeClr>
                </a:solidFill>
                <a:latin typeface="微軟正黑體" panose="020B0604030504040204" pitchFamily="34" charset="-120"/>
                <a:ea typeface="微軟正黑體" panose="020B0604030504040204" pitchFamily="34" charset="-120"/>
              </a:rPr>
              <a:t>再貼連結至心得內）</a:t>
            </a:r>
            <a:endPar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2" name="菱形 11"/>
          <p:cNvSpPr/>
          <p:nvPr/>
        </p:nvSpPr>
        <p:spPr>
          <a:xfrm>
            <a:off x="896112" y="2120356"/>
            <a:ext cx="420624" cy="420624"/>
          </a:xfrm>
          <a:prstGeom prst="diamond">
            <a:avLst/>
          </a:prstGeom>
          <a:solidFill>
            <a:schemeClr val="accent5">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微軟正黑體" panose="020B0604030504040204" pitchFamily="34" charset="-120"/>
                <a:ea typeface="微軟正黑體" panose="020B0604030504040204" pitchFamily="34" charset="-120"/>
              </a:rPr>
              <a:t>2</a:t>
            </a:r>
            <a:endParaRPr lang="zh-TW" altLang="en-US" sz="1400" b="1" dirty="0">
              <a:latin typeface="微軟正黑體" panose="020B0604030504040204" pitchFamily="34" charset="-120"/>
              <a:ea typeface="微軟正黑體" panose="020B0604030504040204" pitchFamily="34" charset="-120"/>
            </a:endParaRPr>
          </a:p>
        </p:txBody>
      </p:sp>
      <p:sp>
        <p:nvSpPr>
          <p:cNvPr id="13" name="菱形 12"/>
          <p:cNvSpPr/>
          <p:nvPr/>
        </p:nvSpPr>
        <p:spPr>
          <a:xfrm>
            <a:off x="896112" y="2641575"/>
            <a:ext cx="420624" cy="420624"/>
          </a:xfrm>
          <a:prstGeom prst="diamond">
            <a:avLst/>
          </a:prstGeom>
          <a:solidFill>
            <a:schemeClr val="accent5">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微軟正黑體" panose="020B0604030504040204" pitchFamily="34" charset="-120"/>
                <a:ea typeface="微軟正黑體" panose="020B0604030504040204" pitchFamily="34" charset="-120"/>
              </a:rPr>
              <a:t>3</a:t>
            </a:r>
            <a:endParaRPr lang="zh-TW" altLang="en-US" sz="1400" b="1" dirty="0">
              <a:latin typeface="微軟正黑體" panose="020B0604030504040204" pitchFamily="34" charset="-120"/>
              <a:ea typeface="微軟正黑體" panose="020B0604030504040204" pitchFamily="34" charset="-120"/>
            </a:endParaRPr>
          </a:p>
        </p:txBody>
      </p:sp>
      <p:sp>
        <p:nvSpPr>
          <p:cNvPr id="14" name="菱形 13"/>
          <p:cNvSpPr/>
          <p:nvPr/>
        </p:nvSpPr>
        <p:spPr>
          <a:xfrm>
            <a:off x="896112" y="3579764"/>
            <a:ext cx="420624" cy="420624"/>
          </a:xfrm>
          <a:prstGeom prst="diamond">
            <a:avLst/>
          </a:prstGeom>
          <a:solidFill>
            <a:schemeClr val="accent5">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微軟正黑體" panose="020B0604030504040204" pitchFamily="34" charset="-120"/>
                <a:ea typeface="微軟正黑體" panose="020B0604030504040204" pitchFamily="34" charset="-120"/>
              </a:rPr>
              <a:t>4</a:t>
            </a:r>
            <a:endParaRPr lang="zh-TW" altLang="en-US" sz="1400" b="1" dirty="0">
              <a:latin typeface="微軟正黑體" panose="020B0604030504040204" pitchFamily="34" charset="-120"/>
              <a:ea typeface="微軟正黑體" panose="020B0604030504040204" pitchFamily="34" charset="-120"/>
            </a:endParaRPr>
          </a:p>
        </p:txBody>
      </p:sp>
      <p:sp>
        <p:nvSpPr>
          <p:cNvPr id="15" name="菱形 14"/>
          <p:cNvSpPr/>
          <p:nvPr/>
        </p:nvSpPr>
        <p:spPr>
          <a:xfrm>
            <a:off x="896112" y="4837649"/>
            <a:ext cx="420624" cy="420624"/>
          </a:xfrm>
          <a:prstGeom prst="diamond">
            <a:avLst/>
          </a:prstGeom>
          <a:solidFill>
            <a:schemeClr val="accent5">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微軟正黑體" panose="020B0604030504040204" pitchFamily="34" charset="-120"/>
                <a:ea typeface="微軟正黑體" panose="020B0604030504040204" pitchFamily="34" charset="-120"/>
              </a:rPr>
              <a:t>5</a:t>
            </a:r>
            <a:endParaRPr lang="zh-TW" altLang="en-US" sz="1400" b="1" dirty="0">
              <a:latin typeface="微軟正黑體" panose="020B0604030504040204" pitchFamily="34" charset="-120"/>
              <a:ea typeface="微軟正黑體" panose="020B0604030504040204" pitchFamily="34" charset="-120"/>
            </a:endParaRPr>
          </a:p>
        </p:txBody>
      </p:sp>
      <p:sp>
        <p:nvSpPr>
          <p:cNvPr id="16" name="菱形 15"/>
          <p:cNvSpPr/>
          <p:nvPr/>
        </p:nvSpPr>
        <p:spPr>
          <a:xfrm>
            <a:off x="896112" y="5391922"/>
            <a:ext cx="420624" cy="420624"/>
          </a:xfrm>
          <a:prstGeom prst="diamond">
            <a:avLst/>
          </a:prstGeom>
          <a:solidFill>
            <a:schemeClr val="accent5">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微軟正黑體" panose="020B0604030504040204" pitchFamily="34" charset="-120"/>
                <a:ea typeface="微軟正黑體" panose="020B0604030504040204" pitchFamily="34" charset="-120"/>
              </a:rPr>
              <a:t>6</a:t>
            </a:r>
            <a:endParaRPr lang="zh-TW" altLang="en-US" sz="14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4649044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980</TotalTime>
  <Words>1720</Words>
  <Application>Microsoft Office PowerPoint</Application>
  <PresentationFormat>寬螢幕</PresentationFormat>
  <Paragraphs>85</Paragraphs>
  <Slides>6</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6</vt:i4>
      </vt:variant>
    </vt:vector>
  </HeadingPairs>
  <TitlesOfParts>
    <vt:vector size="13" baseType="lpstr">
      <vt:lpstr>微軟正黑體</vt:lpstr>
      <vt:lpstr>新細明體</vt:lpstr>
      <vt:lpstr>標楷體</vt:lpstr>
      <vt:lpstr>Arial</vt:lpstr>
      <vt:lpstr>Calibri</vt:lpstr>
      <vt:lpstr>Calibri Light</vt:lpstr>
      <vt:lpstr>Office 佈景主題</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蔣裕祺</cp:lastModifiedBy>
  <cp:revision>291</cp:revision>
  <dcterms:created xsi:type="dcterms:W3CDTF">2017-11-29T08:48:09Z</dcterms:created>
  <dcterms:modified xsi:type="dcterms:W3CDTF">2025-06-03T07:58:52Z</dcterms:modified>
</cp:coreProperties>
</file>